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308" r:id="rId2"/>
    <p:sldId id="258" r:id="rId3"/>
    <p:sldId id="331" r:id="rId4"/>
    <p:sldId id="332" r:id="rId5"/>
    <p:sldId id="347" r:id="rId6"/>
    <p:sldId id="334" r:id="rId7"/>
    <p:sldId id="348" r:id="rId8"/>
    <p:sldId id="277" r:id="rId9"/>
    <p:sldId id="271" r:id="rId10"/>
    <p:sldId id="274" r:id="rId11"/>
    <p:sldId id="313" r:id="rId12"/>
    <p:sldId id="275" r:id="rId13"/>
    <p:sldId id="344" r:id="rId14"/>
    <p:sldId id="272" r:id="rId15"/>
    <p:sldId id="284" r:id="rId16"/>
    <p:sldId id="315" r:id="rId17"/>
    <p:sldId id="316" r:id="rId18"/>
    <p:sldId id="297" r:id="rId19"/>
    <p:sldId id="311" r:id="rId20"/>
    <p:sldId id="312" r:id="rId21"/>
    <p:sldId id="355" r:id="rId22"/>
    <p:sldId id="358" r:id="rId23"/>
    <p:sldId id="266" r:id="rId24"/>
    <p:sldId id="267" r:id="rId25"/>
    <p:sldId id="346" r:id="rId26"/>
    <p:sldId id="34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007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585" autoAdjust="0"/>
  </p:normalViewPr>
  <p:slideViewPr>
    <p:cSldViewPr>
      <p:cViewPr>
        <p:scale>
          <a:sx n="81" d="100"/>
          <a:sy n="81" d="100"/>
        </p:scale>
        <p:origin x="-156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29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93863417-B1F4-41BF-8B81-5DF3D302D32F}" type="datetimeFigureOut">
              <a:rPr lang="en-US" smtClean="0"/>
              <a:t>9/14/16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89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29989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C6ACD641-F63D-41EB-B514-C97C3A327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05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CDB4F5F1-A9F5-4D93-AC84-1A234C16C830}" type="datetimeFigureOut">
              <a:rPr lang="en-US" smtClean="0"/>
              <a:t>9/14/16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D2649EF-3F81-496C-B2B6-9627F2CCA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9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649EF-3F81-496C-B2B6-9627F2CCAC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649EF-3F81-496C-B2B6-9627F2CCAC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649EF-3F81-496C-B2B6-9627F2CCAC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649EF-3F81-496C-B2B6-9627F2CCAC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649EF-3F81-496C-B2B6-9627F2CCAC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649EF-3F81-496C-B2B6-9627F2CCAC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22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649EF-3F81-496C-B2B6-9627F2CCAC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0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649EF-3F81-496C-B2B6-9627F2CCAC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0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13" descr="CAL Green Logo_REGISTERED (2)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00800"/>
            <a:ext cx="1143000" cy="38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228600"/>
            <a:ext cx="9144000" cy="2286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571500"/>
            <a:ext cx="9144000" cy="95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640D-A501-4235-BBEE-F6F4A42503C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709C-C02D-404B-9ECF-BA3D81EEE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2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640D-A501-4235-BBEE-F6F4A42503C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709C-C02D-404B-9ECF-BA3D81EEE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8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640D-A501-4235-BBEE-F6F4A42503C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709C-C02D-404B-9ECF-BA3D81EEE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3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640D-A501-4235-BBEE-F6F4A42503C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709C-C02D-404B-9ECF-BA3D81EEE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3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640D-A501-4235-BBEE-F6F4A42503C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709C-C02D-404B-9ECF-BA3D81EEE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640D-A501-4235-BBEE-F6F4A42503C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709C-C02D-404B-9ECF-BA3D81EEE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6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640D-A501-4235-BBEE-F6F4A42503C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709C-C02D-404B-9ECF-BA3D81EEE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6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640D-A501-4235-BBEE-F6F4A42503C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709C-C02D-404B-9ECF-BA3D81EEE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1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640D-A501-4235-BBEE-F6F4A42503C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709C-C02D-404B-9ECF-BA3D81EEE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640D-A501-4235-BBEE-F6F4A42503C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709C-C02D-404B-9ECF-BA3D81EEE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640D-A501-4235-BBEE-F6F4A42503C6}" type="datetimeFigureOut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4709C-C02D-404B-9ECF-BA3D81EEE89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4" descr="GreenCA_LetterSiz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477">
            <a:off x="125985" y="5092537"/>
            <a:ext cx="1030215" cy="16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80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bsc@dgs.ca.gov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GreenCA_LetterSiz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7" y="609600"/>
            <a:ext cx="3587892" cy="55729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876800"/>
            <a:ext cx="99591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90229" y="64008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4800" y="5612642"/>
            <a:ext cx="995916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981325" y="2275055"/>
            <a:ext cx="5895975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210" y="2257556"/>
            <a:ext cx="72389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B050"/>
                </a:solidFill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</a:rPr>
              <a:t>A Regulators Workshop:</a:t>
            </a:r>
          </a:p>
          <a:p>
            <a:pPr algn="r"/>
            <a:r>
              <a:rPr lang="en-US" sz="3200" b="1" dirty="0">
                <a:solidFill>
                  <a:srgbClr val="00B050"/>
                </a:solidFill>
              </a:rPr>
              <a:t>Water </a:t>
            </a:r>
            <a:r>
              <a:rPr lang="en-US" sz="3200" b="1" dirty="0" smtClean="0">
                <a:solidFill>
                  <a:srgbClr val="00B050"/>
                </a:solidFill>
              </a:rPr>
              <a:t>Conservation, </a:t>
            </a:r>
          </a:p>
          <a:p>
            <a:pPr algn="r"/>
            <a:r>
              <a:rPr lang="en-US" sz="3200" b="1" dirty="0" smtClean="0">
                <a:solidFill>
                  <a:srgbClr val="00B050"/>
                </a:solidFill>
              </a:rPr>
              <a:t>Efficiency and</a:t>
            </a:r>
            <a:endParaRPr lang="en-US" sz="3200" b="1" dirty="0">
              <a:solidFill>
                <a:srgbClr val="00B050"/>
              </a:solidFill>
            </a:endParaRPr>
          </a:p>
          <a:p>
            <a:pPr algn="r"/>
            <a:r>
              <a:rPr lang="en-US" sz="3200" b="1" dirty="0" smtClean="0">
                <a:solidFill>
                  <a:srgbClr val="00B050"/>
                </a:solidFill>
              </a:rPr>
              <a:t>Reuse </a:t>
            </a:r>
            <a:r>
              <a:rPr lang="en-US" sz="3200" b="1" dirty="0">
                <a:solidFill>
                  <a:srgbClr val="00B050"/>
                </a:solidFill>
              </a:rPr>
              <a:t>in California Codes</a:t>
            </a:r>
          </a:p>
          <a:p>
            <a:pPr algn="r"/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15" name="Picture 2" descr="Q:\CBSC LOGO\CBSC Logo\logo-CBSC.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0" y="5744440"/>
            <a:ext cx="808257" cy="8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14469" y="5242143"/>
            <a:ext cx="692047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Michael L. </a:t>
            </a:r>
            <a:r>
              <a:rPr lang="en-US" sz="2000" b="1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Nearman</a:t>
            </a:r>
            <a:endParaRPr lang="en-US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Deputy Executive </a:t>
            </a:r>
            <a:r>
              <a:rPr lang="en-US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Director</a:t>
            </a:r>
          </a:p>
          <a:p>
            <a:pPr algn="r"/>
            <a:r>
              <a:rPr lang="en-US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California 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Building Standards Commission</a:t>
            </a:r>
          </a:p>
          <a:p>
            <a:pPr algn="r"/>
            <a:r>
              <a:rPr lang="en-US" sz="22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838200"/>
            <a:ext cx="45974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Sustainable Silicon </a:t>
            </a:r>
            <a:r>
              <a:rPr lang="en-US" sz="3200" b="1" dirty="0" smtClean="0">
                <a:ln/>
                <a:latin typeface="Arial" panose="020B0604020202020204" pitchFamily="34" charset="0"/>
                <a:cs typeface="Arial" panose="020B0604020202020204" pitchFamily="34" charset="0"/>
              </a:rPr>
              <a:t>Valley presents: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2405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762000"/>
            <a:ext cx="6324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8000"/>
              </a:buClr>
            </a:pPr>
            <a:r>
              <a:rPr lang="en-US" sz="3600" b="1" dirty="0">
                <a:solidFill>
                  <a:srgbClr val="00B050"/>
                </a:solidFill>
              </a:rPr>
              <a:t>Chapter 1 - Administration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28700" y="1447800"/>
            <a:ext cx="7239000" cy="4987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Font typeface="Verdana" pitchFamily="34" charset="0"/>
              <a:buNone/>
            </a:pPr>
            <a:r>
              <a:rPr lang="en-US" sz="2400" b="1" dirty="0" smtClean="0"/>
              <a:t>Purpose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Minimize impact of building construction on the environment </a:t>
            </a:r>
          </a:p>
          <a:p>
            <a:pPr lvl="3">
              <a:spcBef>
                <a:spcPts val="0"/>
              </a:spcBef>
            </a:pPr>
            <a:r>
              <a:rPr lang="en-US" sz="2400" dirty="0" smtClean="0"/>
              <a:t>Improve construction practices</a:t>
            </a:r>
          </a:p>
          <a:p>
            <a:pPr lvl="3">
              <a:spcBef>
                <a:spcPts val="0"/>
              </a:spcBef>
            </a:pPr>
            <a:r>
              <a:rPr lang="en-US" sz="2400" dirty="0" smtClean="0"/>
              <a:t>Reduce greenhouse gases and air pollution</a:t>
            </a:r>
          </a:p>
          <a:p>
            <a:pPr lvl="3">
              <a:spcBef>
                <a:spcPts val="0"/>
              </a:spcBef>
            </a:pPr>
            <a:r>
              <a:rPr lang="en-US" sz="2400" dirty="0" smtClean="0"/>
              <a:t>Improve indoor air quality</a:t>
            </a:r>
          </a:p>
          <a:p>
            <a:pPr lvl="3">
              <a:spcBef>
                <a:spcPts val="0"/>
              </a:spcBef>
            </a:pPr>
            <a:r>
              <a:rPr lang="en-US" sz="2400" dirty="0" smtClean="0">
                <a:solidFill>
                  <a:srgbClr val="009900"/>
                </a:solidFill>
              </a:rPr>
              <a:t>Reduce use of potable water and incorporate alternative water sources</a:t>
            </a:r>
          </a:p>
          <a:p>
            <a:pPr lvl="1">
              <a:spcBef>
                <a:spcPts val="0"/>
              </a:spcBef>
              <a:buFont typeface="Verdana" pitchFamily="34" charset="0"/>
              <a:buNone/>
            </a:pPr>
            <a:r>
              <a:rPr lang="en-US" sz="2400" b="1" dirty="0" smtClean="0"/>
              <a:t>Scope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Application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Not intended to be identified as meeting the requirements of a point rated system</a:t>
            </a:r>
          </a:p>
        </p:txBody>
      </p:sp>
    </p:spTree>
    <p:extLst>
      <p:ext uri="{BB962C8B-B14F-4D97-AF65-F5344CB8AC3E}">
        <p14:creationId xmlns:p14="http://schemas.microsoft.com/office/powerpoint/2010/main" val="418320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6324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008000"/>
              </a:buClr>
            </a:pPr>
            <a:r>
              <a:rPr lang="en-US" sz="3600" b="1" dirty="0">
                <a:solidFill>
                  <a:srgbClr val="00B050"/>
                </a:solidFill>
              </a:rPr>
              <a:t>Chapter 1 - Administration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1881058"/>
            <a:ext cx="7239000" cy="4987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Local amendments based on findings</a:t>
            </a:r>
          </a:p>
          <a:p>
            <a:pPr lvl="2">
              <a:spcBef>
                <a:spcPts val="0"/>
              </a:spcBef>
            </a:pPr>
            <a:r>
              <a:rPr lang="en-US" sz="2600" dirty="0" smtClean="0"/>
              <a:t>Climate </a:t>
            </a:r>
          </a:p>
          <a:p>
            <a:pPr lvl="2">
              <a:spcBef>
                <a:spcPts val="0"/>
              </a:spcBef>
            </a:pPr>
            <a:r>
              <a:rPr lang="en-US" sz="2600" dirty="0" smtClean="0"/>
              <a:t>Topography</a:t>
            </a:r>
          </a:p>
          <a:p>
            <a:pPr lvl="2">
              <a:spcBef>
                <a:spcPts val="0"/>
              </a:spcBef>
            </a:pPr>
            <a:r>
              <a:rPr lang="en-US" sz="2600" dirty="0" smtClean="0"/>
              <a:t>Geology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Alternative materials and methods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Construction documents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Application and state agency authorities</a:t>
            </a:r>
          </a:p>
        </p:txBody>
      </p:sp>
    </p:spTree>
    <p:extLst>
      <p:ext uri="{BB962C8B-B14F-4D97-AF65-F5344CB8AC3E}">
        <p14:creationId xmlns:p14="http://schemas.microsoft.com/office/powerpoint/2010/main" val="418559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0920" y="838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ctr">
              <a:buClr>
                <a:srgbClr val="008000"/>
              </a:buClr>
              <a:buNone/>
              <a:defRPr/>
            </a:pPr>
            <a:r>
              <a:rPr lang="en-US" sz="3600" b="1" dirty="0">
                <a:solidFill>
                  <a:srgbClr val="00B050"/>
                </a:solidFill>
              </a:rPr>
              <a:t>Chapter 3 </a:t>
            </a:r>
            <a:r>
              <a:rPr lang="en-US" sz="3600" b="1" dirty="0" smtClean="0">
                <a:solidFill>
                  <a:srgbClr val="00B050"/>
                </a:solidFill>
              </a:rPr>
              <a:t>– Green Building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686800" cy="5602069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2336" lvl="1" indent="0">
              <a:buClr>
                <a:srgbClr val="008000"/>
              </a:buClr>
              <a:buNone/>
              <a:defRPr/>
            </a:pPr>
            <a:r>
              <a:rPr lang="en-US" b="1" dirty="0" smtClean="0"/>
              <a:t>Scope</a:t>
            </a:r>
            <a:r>
              <a:rPr lang="en-US" sz="2600" dirty="0" smtClean="0"/>
              <a:t>	</a:t>
            </a:r>
            <a:endParaRPr lang="en-US" sz="2600" dirty="0"/>
          </a:p>
          <a:p>
            <a:pPr marL="1115568" lvl="2" indent="-457200">
              <a:buClr>
                <a:srgbClr val="008000"/>
              </a:buClr>
              <a:defRPr/>
            </a:pPr>
            <a:r>
              <a:rPr lang="en-US" dirty="0" smtClean="0"/>
              <a:t>301.3 Nonresidential additions and alterations.    </a:t>
            </a:r>
            <a:r>
              <a:rPr lang="en-US" b="1" dirty="0" smtClean="0"/>
              <a:t>[BSC-</a:t>
            </a:r>
            <a:r>
              <a:rPr lang="en-US" b="1" u="sng" dirty="0" smtClean="0"/>
              <a:t>CG</a:t>
            </a:r>
            <a:r>
              <a:rPr lang="en-US" b="1" dirty="0" smtClean="0"/>
              <a:t>]</a:t>
            </a:r>
          </a:p>
          <a:p>
            <a:pPr marL="1115568" lvl="2" indent="-457200">
              <a:buClr>
                <a:srgbClr val="008000"/>
              </a:buClr>
              <a:defRPr/>
            </a:pPr>
            <a:r>
              <a:rPr lang="en-US" dirty="0" smtClean="0"/>
              <a:t>Newly constructed buildings </a:t>
            </a:r>
            <a:r>
              <a:rPr lang="en-US" b="1" dirty="0" smtClean="0"/>
              <a:t>[N]</a:t>
            </a:r>
            <a:r>
              <a:rPr lang="en-US" dirty="0" smtClean="0"/>
              <a:t> or </a:t>
            </a:r>
            <a:r>
              <a:rPr lang="en-US" dirty="0"/>
              <a:t>a</a:t>
            </a:r>
            <a:r>
              <a:rPr lang="en-US" dirty="0" smtClean="0"/>
              <a:t>dditions and alterations </a:t>
            </a:r>
            <a:r>
              <a:rPr lang="en-US" b="1" dirty="0" smtClean="0"/>
              <a:t>[A].  </a:t>
            </a:r>
          </a:p>
          <a:p>
            <a:pPr marL="1572768" lvl="3" indent="-457200"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When the code section applies to both, no banner will be used.</a:t>
            </a:r>
          </a:p>
          <a:p>
            <a:pPr marL="1115568" lvl="2" indent="-457200">
              <a:buClr>
                <a:srgbClr val="008000"/>
              </a:buClr>
              <a:defRPr/>
            </a:pPr>
            <a:r>
              <a:rPr lang="en-US" dirty="0" smtClean="0"/>
              <a:t>Restrictions on plumbing fixtures in accordance with Civil </a:t>
            </a:r>
            <a:r>
              <a:rPr lang="en-US" dirty="0"/>
              <a:t>Code Section </a:t>
            </a:r>
            <a:r>
              <a:rPr lang="en-US" dirty="0" smtClean="0"/>
              <a:t>1101.3</a:t>
            </a:r>
            <a:r>
              <a:rPr lang="en-US" i="1" dirty="0" smtClean="0"/>
              <a:t>  </a:t>
            </a:r>
            <a:r>
              <a:rPr lang="en-US" dirty="0" smtClean="0"/>
              <a:t>(AB 723)</a:t>
            </a:r>
          </a:p>
          <a:p>
            <a:pPr marL="886968" lvl="2">
              <a:buFont typeface="Wingdings 2"/>
              <a:buNone/>
              <a:defRPr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1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AL Green Logo_REGISTERED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25762"/>
            <a:ext cx="3429000" cy="116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</p:pic>
      <p:pic>
        <p:nvPicPr>
          <p:cNvPr id="1038" name="Picture 14" descr="GreenCA_LetterSi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999">
            <a:off x="289630" y="957575"/>
            <a:ext cx="3149766" cy="48924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876800"/>
            <a:ext cx="99591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90229" y="64008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4800" y="5612642"/>
            <a:ext cx="995916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630837" y="2590800"/>
            <a:ext cx="6934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     </a:t>
            </a:r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NONRESIDENTIAL</a:t>
            </a:r>
          </a:p>
          <a:p>
            <a:pPr algn="r"/>
            <a:endParaRPr lang="en-US" sz="2000" b="1" dirty="0">
              <a:solidFill>
                <a:schemeClr val="tx1"/>
              </a:solidFill>
            </a:endParaRPr>
          </a:p>
          <a:p>
            <a:pPr algn="r"/>
            <a:endParaRPr lang="en-US" sz="2000" b="1" dirty="0" smtClean="0">
              <a:solidFill>
                <a:schemeClr val="tx1"/>
              </a:solidFill>
            </a:endParaRPr>
          </a:p>
          <a:p>
            <a:pPr algn="r"/>
            <a:endParaRPr lang="en-US" sz="2000" b="1" dirty="0" smtClean="0">
              <a:solidFill>
                <a:schemeClr val="tx1"/>
              </a:solidFill>
            </a:endParaRPr>
          </a:p>
          <a:p>
            <a:pPr algn="r"/>
            <a:endParaRPr lang="en-US" sz="2000" b="1" dirty="0">
              <a:solidFill>
                <a:schemeClr val="tx1"/>
              </a:solidFill>
            </a:endParaRPr>
          </a:p>
          <a:p>
            <a:pPr algn="r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0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0551" y="762000"/>
            <a:ext cx="8229600" cy="9445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smtClean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sz="3600" b="1" dirty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Nonresidential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81910" y="1706562"/>
            <a:ext cx="8238241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/>
              <a:t>Mandatory </a:t>
            </a:r>
            <a:r>
              <a:rPr lang="en-US" sz="2400" b="1" dirty="0" smtClean="0"/>
              <a:t>Measures</a:t>
            </a:r>
          </a:p>
          <a:p>
            <a:pPr marL="0" indent="0">
              <a:buNone/>
              <a:defRPr/>
            </a:pPr>
            <a:endParaRPr lang="en-US" sz="2400" b="1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Planning and Design – Division 5.1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Energy Efficiency – Division 5.2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9900"/>
                </a:solidFill>
              </a:rPr>
              <a:t>Water Efficiency and Conservation – </a:t>
            </a:r>
            <a:r>
              <a:rPr lang="en-US" sz="2400" dirty="0" smtClean="0">
                <a:solidFill>
                  <a:srgbClr val="009900"/>
                </a:solidFill>
              </a:rPr>
              <a:t>Division </a:t>
            </a:r>
            <a:r>
              <a:rPr lang="en-US" sz="2400" dirty="0">
                <a:solidFill>
                  <a:srgbClr val="009900"/>
                </a:solidFill>
              </a:rPr>
              <a:t>5.3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Material Conservation and Resource Efficiency – Division 5.4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Environmental Quality – Division 5.5</a:t>
            </a:r>
          </a:p>
          <a:p>
            <a:pPr>
              <a:defRPr/>
            </a:pPr>
            <a:endParaRPr lang="en-US" sz="2800" dirty="0" smtClean="0">
              <a:solidFill>
                <a:srgbClr val="333333"/>
              </a:solidFill>
            </a:endParaRPr>
          </a:p>
          <a:p>
            <a:pPr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5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484981"/>
            <a:ext cx="8782177" cy="1620837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Arial" pitchFamily="34" charset="0"/>
              </a:rPr>
            </a:br>
            <a:r>
              <a:rPr lang="en-US" sz="5300" b="1" dirty="0">
                <a:ln/>
                <a:solidFill>
                  <a:srgbClr val="00B050"/>
                </a:solidFill>
                <a:latin typeface="+mn-lt"/>
                <a:cs typeface="Arial" pitchFamily="34" charset="0"/>
              </a:rPr>
              <a:t>Chapter 5- </a:t>
            </a:r>
            <a:r>
              <a:rPr lang="en-US" sz="5300" b="1" dirty="0">
                <a:ln/>
                <a:solidFill>
                  <a:srgbClr val="00B050"/>
                </a:solidFill>
                <a:latin typeface="+mn-lt"/>
                <a:cs typeface="Calibri" pitchFamily="34" charset="0"/>
              </a:rPr>
              <a:t>Nonresidential</a:t>
            </a:r>
          </a:p>
          <a:p>
            <a:pPr>
              <a:defRPr/>
            </a:pPr>
            <a:r>
              <a:rPr lang="en-US" sz="4000" b="1" dirty="0">
                <a:ln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>
                <a:ln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/>
            </a:r>
            <a:b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</a:b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2606170"/>
            <a:ext cx="4267200" cy="39470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Left column: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 smtClean="0"/>
              <a:t>2013 </a:t>
            </a:r>
            <a:r>
              <a:rPr lang="en-US" sz="2400" dirty="0"/>
              <a:t>c</a:t>
            </a:r>
            <a:r>
              <a:rPr lang="en-US" sz="2400" dirty="0" smtClean="0"/>
              <a:t>urrent code with intervening amendments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/>
              <a:t>Effective dates-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/>
              <a:t>	Triennial:     1/1/2014 Intervening: 7/1/2015</a:t>
            </a:r>
            <a:endParaRPr lang="en-US" sz="1800" b="1" dirty="0"/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333333"/>
                </a:solidFill>
                <a:latin typeface="Arial" pitchFamily="34" charset="0"/>
                <a:cs typeface="Arial" charset="0"/>
              </a:rPr>
              <a:t>          </a:t>
            </a:r>
          </a:p>
          <a:p>
            <a:pPr>
              <a:buFont typeface="Wingdings" pitchFamily="2" charset="2"/>
              <a:buNone/>
              <a:defRPr/>
            </a:pPr>
            <a:endParaRPr lang="en-US" sz="2600" dirty="0" smtClean="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000134" y="1905000"/>
            <a:ext cx="3752977" cy="414258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en-US" sz="2000" dirty="0" smtClean="0">
              <a:latin typeface="Arial" pitchFamily="34" charset="0"/>
            </a:endParaRPr>
          </a:p>
          <a:p>
            <a:pPr>
              <a:buNone/>
              <a:defRPr/>
            </a:pPr>
            <a:endParaRPr lang="en-US" sz="2000" dirty="0">
              <a:latin typeface="Arial" pitchFamily="34" charset="0"/>
            </a:endParaRPr>
          </a:p>
          <a:p>
            <a:pPr>
              <a:buNone/>
              <a:defRPr/>
            </a:pPr>
            <a:endParaRPr lang="en-US" sz="2000" dirty="0" smtClean="0">
              <a:latin typeface="Arial" pitchFamily="34" charset="0"/>
            </a:endParaRPr>
          </a:p>
          <a:p>
            <a:pPr>
              <a:buNone/>
              <a:defRPr/>
            </a:pPr>
            <a:endParaRPr lang="en-US" sz="2000" dirty="0" smtClean="0">
              <a:latin typeface="Arial" pitchFamily="34" charset="0"/>
            </a:endParaRPr>
          </a:p>
          <a:p>
            <a:pPr>
              <a:buNone/>
              <a:defRPr/>
            </a:pPr>
            <a:r>
              <a:rPr lang="en-US" sz="2400" dirty="0" smtClean="0"/>
              <a:t>Right column:</a:t>
            </a:r>
          </a:p>
          <a:p>
            <a:pPr>
              <a:buNone/>
              <a:defRPr/>
            </a:pPr>
            <a:r>
              <a:rPr lang="en-US" sz="2400" dirty="0" smtClean="0"/>
              <a:t>2016 Triennial Code </a:t>
            </a:r>
          </a:p>
          <a:p>
            <a:pPr>
              <a:buNone/>
              <a:defRPr/>
            </a:pPr>
            <a:endParaRPr lang="en-US" sz="2400" dirty="0"/>
          </a:p>
          <a:p>
            <a:pPr>
              <a:buNone/>
              <a:defRPr/>
            </a:pPr>
            <a:r>
              <a:rPr lang="en-US" sz="2400" b="1" dirty="0" smtClean="0"/>
              <a:t>Effective date- </a:t>
            </a:r>
          </a:p>
          <a:p>
            <a:pPr>
              <a:buNone/>
              <a:defRPr/>
            </a:pPr>
            <a:r>
              <a:rPr lang="en-US" sz="2400" b="1" dirty="0" smtClean="0"/>
              <a:t>Triennial: 1/1/2017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600" dirty="0" smtClean="0"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20" y="16002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400" b="1" dirty="0"/>
              <a:t>Preface: </a:t>
            </a:r>
            <a:endParaRPr lang="en-US" sz="24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2400" b="1" dirty="0" smtClean="0"/>
              <a:t>Please </a:t>
            </a:r>
            <a:r>
              <a:rPr lang="en-US" sz="2400" b="1" dirty="0"/>
              <a:t>note the following effective dates throughout this presentation</a:t>
            </a:r>
            <a:r>
              <a:rPr lang="en-US" b="1" dirty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2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1673" y="457200"/>
            <a:ext cx="8782177" cy="162083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Arial" pitchFamily="34" charset="0"/>
              </a:rPr>
            </a:br>
            <a:r>
              <a:rPr lang="en-US" sz="4000" b="1" dirty="0">
                <a:ln/>
                <a:solidFill>
                  <a:srgbClr val="00B050"/>
                </a:solidFill>
                <a:latin typeface="+mn-lt"/>
                <a:cs typeface="Arial" pitchFamily="34" charset="0"/>
              </a:rPr>
              <a:t>Chapter 5- Division 5.3        </a:t>
            </a:r>
            <a:r>
              <a:rPr lang="en-US" b="1" dirty="0">
                <a:ln/>
                <a:solidFill>
                  <a:srgbClr val="00B050"/>
                </a:solidFill>
                <a:latin typeface="+mn-lt"/>
                <a:cs typeface="Arial" pitchFamily="34" charset="0"/>
              </a:rPr>
              <a:t/>
            </a:r>
            <a:br>
              <a:rPr lang="en-US" b="1" dirty="0">
                <a:ln/>
                <a:solidFill>
                  <a:srgbClr val="00B050"/>
                </a:solidFill>
                <a:latin typeface="+mn-lt"/>
                <a:cs typeface="Arial" pitchFamily="34" charset="0"/>
              </a:rPr>
            </a:b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43000" y="1447800"/>
            <a:ext cx="7467600" cy="4564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regulations impacting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CALGreen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2013 Emergency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mounted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urinals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to 0.125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gpf, and floor mounted urinals remain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gpf</a:t>
            </a:r>
            <a:endParaRPr lang="en-US" sz="2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Outdoor potable water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 are now aligning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MWELO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updated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July 2015</a:t>
            </a:r>
          </a:p>
          <a:p>
            <a:pPr marL="0" indent="0">
              <a:buNone/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CEC prohibition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sale or installation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fixtures as of Jan.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marL="0" indent="0"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7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9695" y="277812"/>
            <a:ext cx="8785225" cy="161763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900" b="1" dirty="0" smtClean="0">
                <a:solidFill>
                  <a:srgbClr val="00B050"/>
                </a:solidFill>
                <a:latin typeface="Arial" charset="0"/>
              </a:rPr>
              <a:t/>
            </a:r>
            <a:br>
              <a:rPr lang="en-US" sz="3900" b="1" dirty="0" smtClean="0">
                <a:solidFill>
                  <a:srgbClr val="00B050"/>
                </a:solidFill>
                <a:latin typeface="Arial" charset="0"/>
              </a:rPr>
            </a:br>
            <a:r>
              <a:rPr lang="en-US" sz="4000" b="1" dirty="0">
                <a:ln/>
                <a:solidFill>
                  <a:srgbClr val="00B050"/>
                </a:solidFill>
                <a:latin typeface="+mn-lt"/>
                <a:cs typeface="Arial" pitchFamily="34" charset="0"/>
              </a:rPr>
              <a:t>Chapter 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+mn-lt"/>
                <a:cs typeface="Arial" pitchFamily="34" charset="0"/>
              </a:rPr>
              <a:t>5 - </a:t>
            </a:r>
            <a:r>
              <a:rPr lang="en-US" sz="4000" b="1" dirty="0">
                <a:ln/>
                <a:solidFill>
                  <a:srgbClr val="00B050"/>
                </a:solidFill>
                <a:latin typeface="+mn-lt"/>
                <a:cs typeface="Arial" pitchFamily="34" charset="0"/>
              </a:rPr>
              <a:t>Division 5.3        </a:t>
            </a:r>
            <a:br>
              <a:rPr lang="en-US" sz="4000" b="1" dirty="0">
                <a:ln/>
                <a:solidFill>
                  <a:srgbClr val="00B050"/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ln/>
                <a:solidFill>
                  <a:srgbClr val="00B050"/>
                </a:solidFill>
                <a:latin typeface="+mn-lt"/>
                <a:cs typeface="Arial" pitchFamily="34" charset="0"/>
              </a:rPr>
              <a:t>Indoor Water </a:t>
            </a:r>
            <a:r>
              <a:rPr lang="en-US" sz="4000" b="1" dirty="0" smtClean="0">
                <a:ln/>
                <a:solidFill>
                  <a:srgbClr val="00B050"/>
                </a:solidFill>
                <a:latin typeface="+mn-lt"/>
                <a:cs typeface="Arial" pitchFamily="34" charset="0"/>
              </a:rPr>
              <a:t>Use</a:t>
            </a: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50217" y="1780095"/>
            <a:ext cx="4038600" cy="4564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 Current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“Faucets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Fountains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prescriptive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flow rates for fixtures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5.303.3.4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Plumbing fixtures and fitting (standards) -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CPC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612307" y="1752600"/>
            <a:ext cx="4422775" cy="4449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Minor change to metering faucets for wash fountains; clarified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gpc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(gallons per cycle) instead of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gpf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(gallons per flush)</a:t>
            </a:r>
          </a:p>
          <a:p>
            <a:pPr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code section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5.303.4.1 Food Waste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Disposers</a:t>
            </a:r>
          </a:p>
          <a:p>
            <a:pPr lvl="1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Less than 1gpm when not in use</a:t>
            </a:r>
          </a:p>
          <a:p>
            <a:pPr lvl="1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 shut-off after 10 min.</a:t>
            </a:r>
          </a:p>
          <a:p>
            <a:pPr lvl="1"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more than 8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gpm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normal use</a:t>
            </a:r>
          </a:p>
          <a:p>
            <a:pPr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Minor editorial 2016 CPC  reference updates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u="sng" dirty="0" smtClean="0">
              <a:latin typeface="Arial" pitchFamily="34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7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01663" y="914400"/>
            <a:ext cx="7918450" cy="5410200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sz="4500" b="1" dirty="0" smtClean="0">
                <a:solidFill>
                  <a:srgbClr val="00B050"/>
                </a:solidFill>
              </a:rPr>
              <a:t>NONRESIDENTIAL VOLUNTARY MEASURES 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2200" b="1" dirty="0" smtClean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200" b="1" dirty="0">
              <a:solidFill>
                <a:srgbClr val="00B050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2200" b="1" dirty="0" smtClean="0">
              <a:solidFill>
                <a:srgbClr val="00B050"/>
              </a:solidFill>
            </a:endParaRPr>
          </a:p>
          <a:p>
            <a:pPr>
              <a:lnSpc>
                <a:spcPct val="95000"/>
              </a:lnSpc>
              <a:defRPr/>
            </a:pPr>
            <a:r>
              <a:rPr lang="en-US" sz="3800" b="1" dirty="0" smtClean="0">
                <a:solidFill>
                  <a:srgbClr val="333333"/>
                </a:solidFill>
              </a:rPr>
              <a:t>Appendix A5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3800" dirty="0" smtClean="0">
                <a:solidFill>
                  <a:srgbClr val="333333"/>
                </a:solidFill>
              </a:rPr>
              <a:t>The measures contained in the appendix are not mandatory unless adopted by a city, county, or city and county. Appendix provisions may also be used voluntarily by designers, builders, and property owners. 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3800" dirty="0" smtClean="0">
              <a:solidFill>
                <a:srgbClr val="333333"/>
              </a:solidFill>
            </a:endParaRPr>
          </a:p>
          <a:p>
            <a:pPr lvl="1">
              <a:lnSpc>
                <a:spcPct val="110000"/>
              </a:lnSpc>
              <a:defRPr/>
            </a:pPr>
            <a:r>
              <a:rPr lang="en-US" sz="3800" i="1" dirty="0" err="1" smtClean="0">
                <a:solidFill>
                  <a:srgbClr val="333333"/>
                </a:solidFill>
              </a:rPr>
              <a:t>CALGreen</a:t>
            </a:r>
            <a:r>
              <a:rPr lang="en-US" sz="3800" dirty="0" smtClean="0">
                <a:solidFill>
                  <a:srgbClr val="333333"/>
                </a:solidFill>
              </a:rPr>
              <a:t> Tier 1 and Tier 2 are intended for adoption by cities, counties, and cities and counties to help California meet its goals for greenhouse gas emission reduction. </a:t>
            </a:r>
          </a:p>
          <a:p>
            <a:pPr lvl="1">
              <a:lnSpc>
                <a:spcPct val="95000"/>
              </a:lnSpc>
              <a:defRPr/>
            </a:pPr>
            <a:endParaRPr lang="en-US" sz="2000" dirty="0" smtClean="0">
              <a:solidFill>
                <a:srgbClr val="333333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333333"/>
                </a:solidFill>
              </a:rPr>
              <a:t>	</a:t>
            </a:r>
            <a:r>
              <a:rPr lang="en-US" sz="2000" dirty="0" smtClean="0">
                <a:solidFill>
                  <a:srgbClr val="333333"/>
                </a:solidFill>
              </a:rPr>
              <a:t> </a:t>
            </a:r>
          </a:p>
          <a:p>
            <a:pPr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7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71488" y="457200"/>
            <a:ext cx="8520112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Arial" pitchFamily="34" charset="0"/>
              </a:rPr>
            </a:br>
            <a:r>
              <a:rPr lang="en-US" sz="3300" b="1" dirty="0">
                <a:ln/>
                <a:solidFill>
                  <a:srgbClr val="00B050"/>
                </a:solidFill>
                <a:latin typeface="+mn-lt"/>
                <a:cs typeface="Arial" pitchFamily="34" charset="0"/>
              </a:rPr>
              <a:t>Chapter </a:t>
            </a:r>
            <a:r>
              <a:rPr lang="en-US" sz="3300" b="1" dirty="0" smtClean="0">
                <a:ln/>
                <a:solidFill>
                  <a:srgbClr val="00B050"/>
                </a:solidFill>
                <a:latin typeface="+mn-lt"/>
                <a:cs typeface="Arial" pitchFamily="34" charset="0"/>
              </a:rPr>
              <a:t>A5 - Voluntary Code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2438" y="1905000"/>
            <a:ext cx="3849336" cy="4876800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sz="9600" b="1" dirty="0" smtClean="0"/>
              <a:t>2013 Current</a:t>
            </a:r>
          </a:p>
          <a:p>
            <a:pPr marL="457200" lvl="1" indent="0">
              <a:buNone/>
              <a:defRPr/>
            </a:pPr>
            <a:endParaRPr lang="en-US" sz="9600" dirty="0">
              <a:solidFill>
                <a:srgbClr val="333333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9600" dirty="0" smtClean="0">
                <a:solidFill>
                  <a:srgbClr val="333333"/>
                </a:solidFill>
              </a:rPr>
              <a:t>A5.303.3 </a:t>
            </a:r>
            <a:r>
              <a:rPr lang="en-US" sz="9600" dirty="0">
                <a:solidFill>
                  <a:srgbClr val="333333"/>
                </a:solidFill>
              </a:rPr>
              <a:t>Appliances and fixtures for commercial </a:t>
            </a:r>
            <a:r>
              <a:rPr lang="en-US" sz="9600" dirty="0" smtClean="0">
                <a:solidFill>
                  <a:srgbClr val="333333"/>
                </a:solidFill>
              </a:rPr>
              <a:t>application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9600" dirty="0" smtClean="0">
              <a:solidFill>
                <a:srgbClr val="333333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9600" dirty="0">
              <a:solidFill>
                <a:srgbClr val="333333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US" sz="9600" dirty="0" smtClean="0">
              <a:solidFill>
                <a:srgbClr val="333333"/>
              </a:solidFill>
              <a:latin typeface="+mj-lt"/>
            </a:endParaRPr>
          </a:p>
          <a:p>
            <a:pPr marL="457200" lvl="1" indent="0">
              <a:buNone/>
              <a:defRPr/>
            </a:pPr>
            <a:endParaRPr lang="en-US" sz="9600" dirty="0" smtClean="0">
              <a:solidFill>
                <a:srgbClr val="333333"/>
              </a:solidFill>
              <a:latin typeface="+mj-lt"/>
            </a:endParaRPr>
          </a:p>
          <a:p>
            <a:pPr marL="457200" lvl="1" indent="0">
              <a:buNone/>
              <a:defRPr/>
            </a:pPr>
            <a:endParaRPr lang="en-US" sz="9600" dirty="0" smtClean="0">
              <a:solidFill>
                <a:srgbClr val="333333"/>
              </a:solidFill>
              <a:latin typeface="+mj-lt"/>
            </a:endParaRPr>
          </a:p>
          <a:p>
            <a:pPr marL="457200" lvl="1" indent="0">
              <a:buNone/>
              <a:defRPr/>
            </a:pPr>
            <a:endParaRPr lang="en-US" sz="9600" dirty="0">
              <a:solidFill>
                <a:srgbClr val="333333"/>
              </a:solidFill>
              <a:latin typeface="+mj-lt"/>
            </a:endParaRPr>
          </a:p>
          <a:p>
            <a:pPr marL="457200" lvl="1" indent="0">
              <a:buNone/>
              <a:defRPr/>
            </a:pPr>
            <a:endParaRPr lang="en-US" sz="9600" dirty="0" smtClean="0">
              <a:solidFill>
                <a:srgbClr val="333333"/>
              </a:solidFill>
              <a:latin typeface="+mj-lt"/>
            </a:endParaRPr>
          </a:p>
          <a:p>
            <a:pPr marL="457200" lvl="1" indent="0">
              <a:buNone/>
              <a:defRPr/>
            </a:pPr>
            <a:endParaRPr lang="en-US" sz="9600" dirty="0" smtClean="0">
              <a:solidFill>
                <a:srgbClr val="333333"/>
              </a:solidFill>
              <a:latin typeface="+mj-lt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5600" dirty="0" smtClean="0">
                <a:latin typeface="Arial" pitchFamily="34" charset="0"/>
              </a:rPr>
              <a:t> </a:t>
            </a: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marL="457200" lvl="1" indent="0">
              <a:lnSpc>
                <a:spcPct val="95000"/>
              </a:lnSpc>
              <a:buFont typeface="Arial" charset="0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191000" y="1919225"/>
            <a:ext cx="4822618" cy="4862575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ctr">
              <a:lnSpc>
                <a:spcPct val="95000"/>
              </a:lnSpc>
              <a:buClr>
                <a:schemeClr val="accent1"/>
              </a:buClr>
              <a:buSzPct val="65000"/>
              <a:buNone/>
              <a:defRPr/>
            </a:pPr>
            <a:r>
              <a:rPr lang="en-US" sz="9600" dirty="0" smtClean="0"/>
              <a:t>              </a:t>
            </a:r>
            <a:r>
              <a:rPr lang="en-US" sz="9600" b="1" dirty="0" smtClean="0"/>
              <a:t>2016 Code</a:t>
            </a:r>
          </a:p>
          <a:p>
            <a:pPr marL="457200" lvl="1" indent="0">
              <a:buNone/>
              <a:defRPr/>
            </a:pPr>
            <a:endParaRPr lang="en-US" sz="9600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9600" dirty="0" smtClean="0"/>
              <a:t>Increases water use efficiency</a:t>
            </a:r>
          </a:p>
          <a:p>
            <a:pPr lvl="2">
              <a:defRPr/>
            </a:pPr>
            <a:r>
              <a:rPr lang="en-US" sz="8800" dirty="0" smtClean="0"/>
              <a:t>Food Steamers – no more than 2 </a:t>
            </a:r>
            <a:r>
              <a:rPr lang="en-US" sz="8800" dirty="0" err="1" smtClean="0"/>
              <a:t>gph</a:t>
            </a:r>
            <a:endParaRPr lang="en-US" sz="8800" dirty="0" smtClean="0"/>
          </a:p>
          <a:p>
            <a:pPr lvl="2">
              <a:defRPr/>
            </a:pPr>
            <a:r>
              <a:rPr lang="en-US" sz="8800" dirty="0" smtClean="0"/>
              <a:t>Combo Ovens – no more than </a:t>
            </a:r>
          </a:p>
          <a:p>
            <a:pPr marL="914400" lvl="2" indent="0">
              <a:buNone/>
              <a:defRPr/>
            </a:pPr>
            <a:r>
              <a:rPr lang="en-US" sz="8800" dirty="0"/>
              <a:t> </a:t>
            </a:r>
            <a:r>
              <a:rPr lang="en-US" sz="8800" dirty="0" smtClean="0"/>
              <a:t>   1.5 </a:t>
            </a:r>
            <a:r>
              <a:rPr lang="en-US" sz="8800" dirty="0" err="1" smtClean="0"/>
              <a:t>gph</a:t>
            </a:r>
            <a:endParaRPr lang="en-US" sz="8800" dirty="0" smtClean="0"/>
          </a:p>
          <a:p>
            <a:pPr marL="914400" lvl="2" indent="0">
              <a:buNone/>
              <a:defRPr/>
            </a:pPr>
            <a:endParaRPr lang="en-US" sz="96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9600" b="1" dirty="0" smtClean="0"/>
              <a:t>New Section:  A5.303.3</a:t>
            </a:r>
          </a:p>
          <a:p>
            <a:pPr lvl="2">
              <a:defRPr/>
            </a:pPr>
            <a:r>
              <a:rPr lang="en-US" sz="9600" dirty="0" smtClean="0"/>
              <a:t>Food Waste Pulping Systems – no more than 2 </a:t>
            </a:r>
            <a:r>
              <a:rPr lang="en-US" sz="9600" dirty="0" err="1" smtClean="0"/>
              <a:t>gpm</a:t>
            </a:r>
            <a:r>
              <a:rPr lang="en-US" sz="9600" dirty="0" smtClean="0"/>
              <a:t> of potable water</a:t>
            </a:r>
          </a:p>
          <a:p>
            <a:pPr lvl="2">
              <a:defRPr/>
            </a:pPr>
            <a:endParaRPr lang="en-US" sz="4700" dirty="0" smtClean="0"/>
          </a:p>
          <a:p>
            <a:pPr marL="457200" lvl="1" indent="0">
              <a:buNone/>
              <a:defRPr/>
            </a:pPr>
            <a:r>
              <a:rPr lang="en-US" sz="5100" dirty="0" smtClean="0"/>
              <a:t> </a:t>
            </a:r>
            <a:endParaRPr lang="en-US" sz="9600" dirty="0" smtClean="0"/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5000" dirty="0" smtClean="0">
              <a:latin typeface="Arial" pitchFamily="34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2600" dirty="0" smtClean="0">
              <a:latin typeface="Arial" pitchFamily="34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2600" dirty="0" smtClean="0">
              <a:latin typeface="Arial" pitchFamily="34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2600" dirty="0" smtClean="0">
              <a:latin typeface="Arial" pitchFamily="34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1600" dirty="0" smtClean="0">
              <a:latin typeface="Arial" pitchFamily="34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333333"/>
                </a:solidFill>
                <a:latin typeface="Franklin Gothic Book" pitchFamily="34" charset="0"/>
              </a:rPr>
              <a:t> </a:t>
            </a:r>
            <a:endParaRPr lang="en-US" sz="26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7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38150" y="762000"/>
            <a:ext cx="8229600" cy="11513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>
              <a:defRPr/>
            </a:pPr>
            <a:endParaRPr lang="en-US" sz="3000" b="1" dirty="0" smtClean="0">
              <a:ln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indent="-342900">
              <a:defRPr/>
            </a:pPr>
            <a:r>
              <a:rPr lang="en-US" sz="3600" b="1" dirty="0" smtClean="0">
                <a:ln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Session Goals</a:t>
            </a:r>
            <a:endParaRPr lang="en-US" sz="3600" b="1" dirty="0">
              <a:ln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913327"/>
            <a:ext cx="83439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Environmental policies behind </a:t>
            </a:r>
            <a:r>
              <a:rPr lang="en-US" sz="2400" i="1" dirty="0" err="1" smtClean="0">
                <a:latin typeface="Arial" pitchFamily="34" charset="0"/>
              </a:rPr>
              <a:t>CALGreen</a:t>
            </a:r>
            <a:endParaRPr lang="en-US" sz="2400" i="1" dirty="0">
              <a:latin typeface="Arial" pitchFamily="34" charset="0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California code development processes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Nonresidential Code updates</a:t>
            </a:r>
          </a:p>
          <a:p>
            <a:pPr marL="18288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Arial" pitchFamily="34" charset="0"/>
              </a:rPr>
              <a:t>2016 CALGreen Code </a:t>
            </a:r>
          </a:p>
          <a:p>
            <a:pPr marL="1828800" lvl="3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Emergency Regulations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What’s coming in future code cycles?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itchFamily="34" charset="0"/>
              </a:rPr>
              <a:t>Q &amp; A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6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71488" y="457200"/>
            <a:ext cx="8520112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Arial" pitchFamily="34" charset="0"/>
              </a:rPr>
            </a:br>
            <a:r>
              <a:rPr lang="en-US" sz="3300" b="1" dirty="0">
                <a:ln/>
                <a:solidFill>
                  <a:srgbClr val="00B050"/>
                </a:solidFill>
                <a:latin typeface="+mn-lt"/>
                <a:cs typeface="Arial" pitchFamily="34" charset="0"/>
              </a:rPr>
              <a:t>Chapter </a:t>
            </a:r>
            <a:r>
              <a:rPr lang="en-US" sz="3300" b="1" dirty="0" smtClean="0">
                <a:ln/>
                <a:solidFill>
                  <a:srgbClr val="00B050"/>
                </a:solidFill>
                <a:latin typeface="+mn-lt"/>
                <a:cs typeface="Arial" pitchFamily="34" charset="0"/>
              </a:rPr>
              <a:t>A5- Voluntary Code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2438" y="1905000"/>
            <a:ext cx="3849336" cy="4876800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sz="9600" b="1" dirty="0" smtClean="0"/>
              <a:t>2013 Current</a:t>
            </a:r>
          </a:p>
          <a:p>
            <a:pPr marL="457200" lvl="1" indent="0">
              <a:buNone/>
              <a:defRPr/>
            </a:pPr>
            <a:endParaRPr lang="en-US" sz="9600" dirty="0" smtClean="0">
              <a:solidFill>
                <a:srgbClr val="333333"/>
              </a:solidFill>
            </a:endParaRPr>
          </a:p>
          <a:p>
            <a:pPr marL="457200" lvl="1" indent="0">
              <a:buNone/>
              <a:defRPr/>
            </a:pPr>
            <a:endParaRPr lang="en-US" sz="9600" dirty="0" smtClean="0">
              <a:solidFill>
                <a:srgbClr val="333333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9600" dirty="0" smtClean="0">
                <a:solidFill>
                  <a:srgbClr val="333333"/>
                </a:solidFill>
              </a:rPr>
              <a:t>Commercial dishwasher water </a:t>
            </a:r>
            <a:r>
              <a:rPr lang="en-US" sz="9600" dirty="0">
                <a:solidFill>
                  <a:srgbClr val="333333"/>
                </a:solidFill>
              </a:rPr>
              <a:t>u</a:t>
            </a:r>
            <a:r>
              <a:rPr lang="en-US" sz="9600" dirty="0" smtClean="0">
                <a:solidFill>
                  <a:srgbClr val="333333"/>
                </a:solidFill>
              </a:rPr>
              <a:t>se Table A5.303.3</a:t>
            </a:r>
          </a:p>
          <a:p>
            <a:pPr marL="457200" lvl="1" indent="0">
              <a:buNone/>
              <a:defRPr/>
            </a:pPr>
            <a:endParaRPr lang="en-US" sz="9600" dirty="0" smtClean="0">
              <a:solidFill>
                <a:srgbClr val="333333"/>
              </a:solidFill>
            </a:endParaRPr>
          </a:p>
          <a:p>
            <a:pPr marL="457200" lvl="1" indent="0">
              <a:buNone/>
              <a:defRPr/>
            </a:pPr>
            <a:endParaRPr lang="en-US" sz="9600" dirty="0" smtClean="0">
              <a:solidFill>
                <a:srgbClr val="333333"/>
              </a:solidFill>
            </a:endParaRPr>
          </a:p>
          <a:p>
            <a:pPr marL="457200" lvl="1" indent="0">
              <a:buNone/>
              <a:defRPr/>
            </a:pPr>
            <a:endParaRPr lang="en-US" sz="9600" dirty="0" smtClean="0">
              <a:solidFill>
                <a:srgbClr val="333333"/>
              </a:solidFill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5600" dirty="0" smtClean="0">
                <a:latin typeface="Arial" pitchFamily="34" charset="0"/>
              </a:rPr>
              <a:t> </a:t>
            </a: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marL="457200" lvl="1" indent="0">
              <a:lnSpc>
                <a:spcPct val="95000"/>
              </a:lnSpc>
              <a:buFont typeface="Arial" charset="0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114800" y="1905000"/>
            <a:ext cx="4594018" cy="4862575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ctr">
              <a:lnSpc>
                <a:spcPct val="95000"/>
              </a:lnSpc>
              <a:buClr>
                <a:schemeClr val="accent1"/>
              </a:buClr>
              <a:buSzPct val="65000"/>
              <a:buNone/>
              <a:defRPr/>
            </a:pPr>
            <a:r>
              <a:rPr lang="en-US" sz="9600" dirty="0" smtClean="0"/>
              <a:t>     </a:t>
            </a:r>
            <a:r>
              <a:rPr lang="en-US" sz="9600" b="1" dirty="0" smtClean="0">
                <a:latin typeface="+mj-lt"/>
              </a:rPr>
              <a:t>2016 Code</a:t>
            </a:r>
          </a:p>
          <a:p>
            <a:pPr marL="457200" lvl="1" indent="0">
              <a:buNone/>
              <a:defRPr/>
            </a:pPr>
            <a:endParaRPr lang="en-US" sz="9600" b="1" dirty="0" smtClean="0">
              <a:latin typeface="+mj-lt"/>
            </a:endParaRPr>
          </a:p>
          <a:p>
            <a:pPr marL="457200" lvl="1" indent="0">
              <a:buNone/>
              <a:defRPr/>
            </a:pPr>
            <a:endParaRPr lang="en-US" sz="96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9600" dirty="0" smtClean="0">
                <a:latin typeface="+mj-lt"/>
              </a:rPr>
              <a:t>Updated table to meet     Energy Star requirements for water use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9600" dirty="0" smtClean="0">
              <a:latin typeface="+mj-lt"/>
            </a:endParaRPr>
          </a:p>
          <a:p>
            <a:pPr marL="457200" lvl="1" indent="0">
              <a:buNone/>
              <a:defRPr/>
            </a:pPr>
            <a:endParaRPr lang="en-US" sz="96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9600" b="1" dirty="0" smtClean="0">
                <a:latin typeface="+mj-lt"/>
              </a:rPr>
              <a:t>New section</a:t>
            </a:r>
            <a:r>
              <a:rPr lang="en-US" sz="9600" dirty="0" smtClean="0">
                <a:latin typeface="+mj-lt"/>
              </a:rPr>
              <a:t>: </a:t>
            </a:r>
            <a:r>
              <a:rPr lang="en-US" sz="9600" dirty="0" err="1" smtClean="0">
                <a:latin typeface="+mj-lt"/>
              </a:rPr>
              <a:t>Nonwater</a:t>
            </a:r>
            <a:r>
              <a:rPr lang="en-US" sz="9600" dirty="0" smtClean="0">
                <a:latin typeface="+mj-lt"/>
              </a:rPr>
              <a:t> supplied urinals (Definition for Hybrid added to Ch. 2)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9600" dirty="0" smtClean="0">
              <a:latin typeface="+mj-lt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9600" dirty="0" smtClean="0">
              <a:latin typeface="+mj-lt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9600" dirty="0" smtClean="0">
              <a:latin typeface="+mj-lt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2600" dirty="0" smtClean="0">
              <a:latin typeface="Arial" pitchFamily="34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2600" dirty="0" smtClean="0">
              <a:latin typeface="Arial" pitchFamily="34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1600" dirty="0" smtClean="0">
              <a:latin typeface="Arial" pitchFamily="34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333333"/>
                </a:solidFill>
                <a:latin typeface="Franklin Gothic Book" pitchFamily="34" charset="0"/>
              </a:rPr>
              <a:t> </a:t>
            </a:r>
            <a:endParaRPr lang="en-US" sz="26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7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71488" y="457200"/>
            <a:ext cx="8520112" cy="12192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>
                <a:solidFill>
                  <a:srgbClr val="00B050"/>
                </a:solidFill>
              </a:rPr>
              <a:t/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900" b="1" dirty="0">
                <a:ln/>
                <a:solidFill>
                  <a:srgbClr val="00B050"/>
                </a:solidFill>
                <a:cs typeface="Arial" pitchFamily="34" charset="0"/>
              </a:rPr>
              <a:t>2016 Intervening Code Cycle</a:t>
            </a:r>
          </a:p>
          <a:p>
            <a:pPr>
              <a:defRPr/>
            </a:pPr>
            <a:r>
              <a:rPr lang="en-US" sz="3900" b="1" dirty="0">
                <a:ln/>
                <a:solidFill>
                  <a:srgbClr val="00B050"/>
                </a:solidFill>
                <a:cs typeface="Arial" pitchFamily="34" charset="0"/>
              </a:rPr>
              <a:t>Proposed </a:t>
            </a:r>
            <a:r>
              <a:rPr lang="en-US" sz="3900" b="1" dirty="0" smtClean="0">
                <a:ln/>
                <a:solidFill>
                  <a:srgbClr val="00B050"/>
                </a:solidFill>
                <a:cs typeface="Arial" pitchFamily="34" charset="0"/>
              </a:rPr>
              <a:t>Amendments</a:t>
            </a:r>
            <a:endParaRPr lang="en-US" sz="3900" b="1" dirty="0">
              <a:ln/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2438" y="1905000"/>
            <a:ext cx="3849336" cy="4876800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sz="9600" b="1" dirty="0" smtClean="0"/>
              <a:t>2016 Current</a:t>
            </a:r>
          </a:p>
          <a:p>
            <a:pPr marL="457200" lvl="1" indent="0">
              <a:buNone/>
              <a:defRPr/>
            </a:pPr>
            <a:endParaRPr lang="en-US" sz="96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9600" dirty="0" err="1" smtClean="0"/>
              <a:t>SWPPP</a:t>
            </a:r>
            <a:r>
              <a:rPr lang="en-US" sz="9600" dirty="0" smtClean="0"/>
              <a:t> (Storm Water Pollution Prevention Plan)</a:t>
            </a:r>
          </a:p>
          <a:p>
            <a:pPr marL="457200" lvl="1" indent="0">
              <a:buNone/>
              <a:defRPr/>
            </a:pPr>
            <a:endParaRPr lang="en-US" sz="96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9600" dirty="0" smtClean="0"/>
              <a:t>Shower head flow rate 2 gallons @ 80psi</a:t>
            </a:r>
            <a:endParaRPr lang="en-US" sz="9600" dirty="0"/>
          </a:p>
          <a:p>
            <a:pPr marL="457200" lvl="1" indent="0">
              <a:buNone/>
              <a:defRPr/>
            </a:pPr>
            <a:endParaRPr lang="en-US" sz="9600" dirty="0" smtClean="0">
              <a:solidFill>
                <a:srgbClr val="333333"/>
              </a:solidFill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5600" dirty="0" smtClean="0">
                <a:latin typeface="Arial" pitchFamily="34" charset="0"/>
              </a:rPr>
              <a:t> </a:t>
            </a: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lvl="1">
              <a:lnSpc>
                <a:spcPct val="95000"/>
              </a:lnSpc>
              <a:buFont typeface="Wingdings" pitchFamily="2" charset="2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  <a:p>
            <a:pPr marL="457200" lvl="1" indent="0">
              <a:lnSpc>
                <a:spcPct val="95000"/>
              </a:lnSpc>
              <a:buFont typeface="Arial" charset="0"/>
              <a:buNone/>
              <a:defRPr/>
            </a:pPr>
            <a:endParaRPr lang="en-US" sz="7200" dirty="0" smtClean="0">
              <a:solidFill>
                <a:srgbClr val="333333"/>
              </a:solidFill>
              <a:latin typeface="Arial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419600" y="1919225"/>
            <a:ext cx="4594018" cy="4862575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ctr">
              <a:lnSpc>
                <a:spcPct val="95000"/>
              </a:lnSpc>
              <a:buClr>
                <a:schemeClr val="accent1"/>
              </a:buClr>
              <a:buSzPct val="65000"/>
              <a:buNone/>
              <a:defRPr/>
            </a:pPr>
            <a:r>
              <a:rPr lang="en-US" sz="9600" dirty="0" smtClean="0"/>
              <a:t> </a:t>
            </a:r>
            <a:r>
              <a:rPr lang="en-US" sz="9600" b="1" dirty="0" smtClean="0"/>
              <a:t>2016 Code</a:t>
            </a:r>
          </a:p>
          <a:p>
            <a:pPr marL="342900" lvl="1" indent="-342900" algn="ctr">
              <a:lnSpc>
                <a:spcPct val="95000"/>
              </a:lnSpc>
              <a:buClr>
                <a:schemeClr val="accent1"/>
              </a:buClr>
              <a:buSzPct val="65000"/>
              <a:buNone/>
              <a:defRPr/>
            </a:pPr>
            <a:endParaRPr lang="en-US" sz="9600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9600" dirty="0" smtClean="0"/>
              <a:t>Added new pointers to existing laws for </a:t>
            </a:r>
            <a:r>
              <a:rPr lang="en-US" sz="9600" dirty="0" err="1" smtClean="0"/>
              <a:t>SWPPP</a:t>
            </a:r>
            <a:endParaRPr lang="en-US" sz="9600" dirty="0" smtClean="0"/>
          </a:p>
          <a:p>
            <a:pPr marL="457200" lvl="1" indent="0">
              <a:buNone/>
              <a:defRPr/>
            </a:pPr>
            <a:endParaRPr lang="en-US" sz="9600" dirty="0" smtClean="0"/>
          </a:p>
          <a:p>
            <a:pPr marL="457200" lvl="1" indent="0">
              <a:buNone/>
              <a:defRPr/>
            </a:pPr>
            <a:endParaRPr lang="en-US" sz="96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9600" b="1" dirty="0" smtClean="0"/>
              <a:t>New flow rate: </a:t>
            </a:r>
            <a:r>
              <a:rPr lang="en-US" sz="9600" dirty="0" smtClean="0"/>
              <a:t>1.8 gallons @ 80psi to align with CEC</a:t>
            </a:r>
          </a:p>
          <a:p>
            <a:pPr marL="457200" lvl="1" indent="0">
              <a:buNone/>
              <a:defRPr/>
            </a:pPr>
            <a:r>
              <a:rPr lang="en-US" sz="9600" dirty="0"/>
              <a:t> </a:t>
            </a:r>
            <a:r>
              <a:rPr lang="en-US" sz="9600" dirty="0" smtClean="0"/>
              <a:t>  Title 20 standards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sz="9600" dirty="0" smtClean="0"/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5000" dirty="0" smtClean="0">
              <a:latin typeface="Arial" pitchFamily="34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2600" dirty="0" smtClean="0">
              <a:latin typeface="Arial" pitchFamily="34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2600" dirty="0" smtClean="0">
              <a:latin typeface="Arial" pitchFamily="34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2600" dirty="0" smtClean="0">
              <a:latin typeface="Arial" pitchFamily="34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1600" dirty="0" smtClean="0">
              <a:latin typeface="Arial" pitchFamily="34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333333"/>
                </a:solidFill>
                <a:latin typeface="Franklin Gothic Book" pitchFamily="34" charset="0"/>
              </a:rPr>
              <a:t> </a:t>
            </a:r>
            <a:endParaRPr lang="en-US" sz="26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2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33400"/>
            <a:ext cx="9144000" cy="11398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3200" b="1" dirty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Building Standards Commission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95400" y="1981200"/>
            <a:ext cx="7010400" cy="40020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333333"/>
                </a:solidFill>
              </a:rPr>
              <a:t>Use the web!  www.bsc.ca.gov</a:t>
            </a:r>
          </a:p>
          <a:p>
            <a:pPr lvl="2">
              <a:defRPr/>
            </a:pPr>
            <a:r>
              <a:rPr lang="en-US" dirty="0" smtClean="0">
                <a:solidFill>
                  <a:srgbClr val="333333"/>
                </a:solidFill>
              </a:rPr>
              <a:t>Rulemaking processes</a:t>
            </a:r>
          </a:p>
          <a:p>
            <a:pPr lvl="2">
              <a:defRPr/>
            </a:pPr>
            <a:r>
              <a:rPr lang="en-US" dirty="0" smtClean="0">
                <a:solidFill>
                  <a:srgbClr val="333333"/>
                </a:solidFill>
              </a:rPr>
              <a:t>Code cycles</a:t>
            </a:r>
          </a:p>
          <a:p>
            <a:pPr lvl="2">
              <a:defRPr/>
            </a:pPr>
            <a:r>
              <a:rPr lang="en-US" dirty="0" smtClean="0">
                <a:solidFill>
                  <a:srgbClr val="333333"/>
                </a:solidFill>
              </a:rPr>
              <a:t>Current codes</a:t>
            </a:r>
          </a:p>
          <a:p>
            <a:pPr lvl="2">
              <a:defRPr/>
            </a:pPr>
            <a:r>
              <a:rPr lang="en-US" dirty="0" smtClean="0">
                <a:solidFill>
                  <a:srgbClr val="333333"/>
                </a:solidFill>
              </a:rPr>
              <a:t>Guidebooks and other resources</a:t>
            </a:r>
          </a:p>
          <a:p>
            <a:pPr lvl="2">
              <a:defRPr/>
            </a:pPr>
            <a:r>
              <a:rPr lang="en-US" dirty="0" smtClean="0">
                <a:solidFill>
                  <a:srgbClr val="333333"/>
                </a:solidFill>
              </a:rPr>
              <a:t>Information Bulletins</a:t>
            </a:r>
          </a:p>
          <a:p>
            <a:pPr lvl="2">
              <a:defRPr/>
            </a:pPr>
            <a:r>
              <a:rPr lang="en-US" dirty="0" smtClean="0">
                <a:solidFill>
                  <a:srgbClr val="333333"/>
                </a:solidFill>
              </a:rPr>
              <a:t>Commission </a:t>
            </a:r>
            <a:r>
              <a:rPr lang="en-US" dirty="0">
                <a:solidFill>
                  <a:srgbClr val="333333"/>
                </a:solidFill>
              </a:rPr>
              <a:t>m</a:t>
            </a:r>
            <a:r>
              <a:rPr lang="en-US" dirty="0" smtClean="0">
                <a:solidFill>
                  <a:srgbClr val="333333"/>
                </a:solidFill>
              </a:rPr>
              <a:t>eeting notices and agendas</a:t>
            </a:r>
          </a:p>
          <a:p>
            <a:pPr lvl="2">
              <a:defRPr/>
            </a:pPr>
            <a:r>
              <a:rPr lang="en-US" dirty="0" smtClean="0">
                <a:solidFill>
                  <a:srgbClr val="333333"/>
                </a:solidFill>
              </a:rPr>
              <a:t>Newsletters</a:t>
            </a:r>
          </a:p>
          <a:p>
            <a:pPr marL="457200" lvl="1" indent="0">
              <a:buNone/>
              <a:defRPr/>
            </a:pPr>
            <a:endParaRPr lang="en-US" sz="2200" dirty="0" smtClean="0">
              <a:solidFill>
                <a:srgbClr val="333333"/>
              </a:solidFill>
            </a:endParaRPr>
          </a:p>
          <a:p>
            <a:pPr>
              <a:defRPr/>
            </a:pPr>
            <a:endParaRPr lang="en-US" sz="2400" dirty="0" smtClean="0">
              <a:solidFill>
                <a:srgbClr val="333333"/>
              </a:solidFill>
            </a:endParaRPr>
          </a:p>
          <a:p>
            <a:pPr>
              <a:defRPr/>
            </a:pPr>
            <a:endParaRPr lang="en-US" sz="2400" dirty="0" smtClean="0">
              <a:solidFill>
                <a:srgbClr val="333333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333333"/>
              </a:solidFill>
            </a:endParaRPr>
          </a:p>
          <a:p>
            <a:pPr>
              <a:defRPr/>
            </a:pPr>
            <a:endParaRPr lang="en-US" sz="2400" dirty="0" smtClean="0">
              <a:solidFill>
                <a:srgbClr val="333333"/>
              </a:solidFill>
            </a:endParaRPr>
          </a:p>
          <a:p>
            <a:pPr>
              <a:defRPr/>
            </a:pPr>
            <a:endParaRPr lang="en-US" sz="24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6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33400"/>
            <a:ext cx="9144000" cy="11398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3200" b="1" dirty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Building Standards Commission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66800" y="1981200"/>
            <a:ext cx="7010400" cy="40020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i="1" dirty="0" smtClean="0">
                <a:solidFill>
                  <a:srgbClr val="333333"/>
                </a:solidFill>
              </a:rPr>
              <a:t>Guide to the 2016 California Green Building Standards Code - Nonresidential </a:t>
            </a:r>
          </a:p>
          <a:p>
            <a:pPr marL="0" indent="0">
              <a:buNone/>
              <a:defRPr/>
            </a:pPr>
            <a:endParaRPr lang="en-US" sz="2400" b="1" i="1" dirty="0" smtClean="0">
              <a:solidFill>
                <a:srgbClr val="333333"/>
              </a:solidFill>
            </a:endParaRPr>
          </a:p>
          <a:p>
            <a:pPr lvl="2">
              <a:defRPr/>
            </a:pPr>
            <a:r>
              <a:rPr lang="en-US" dirty="0" smtClean="0">
                <a:solidFill>
                  <a:srgbClr val="333333"/>
                </a:solidFill>
              </a:rPr>
              <a:t>Available January 2017</a:t>
            </a:r>
          </a:p>
          <a:p>
            <a:pPr marL="457200" lvl="1" indent="0">
              <a:buNone/>
              <a:defRPr/>
            </a:pPr>
            <a:endParaRPr lang="en-US" sz="2400" dirty="0" smtClean="0">
              <a:solidFill>
                <a:srgbClr val="333333"/>
              </a:solidFill>
            </a:endParaRPr>
          </a:p>
          <a:p>
            <a:pPr lvl="2">
              <a:defRPr/>
            </a:pPr>
            <a:r>
              <a:rPr lang="en-US" dirty="0" smtClean="0">
                <a:solidFill>
                  <a:srgbClr val="333333"/>
                </a:solidFill>
              </a:rPr>
              <a:t>Includes </a:t>
            </a:r>
            <a:r>
              <a:rPr lang="en-US" b="1" dirty="0" smtClean="0">
                <a:solidFill>
                  <a:srgbClr val="333333"/>
                </a:solidFill>
              </a:rPr>
              <a:t>new</a:t>
            </a:r>
            <a:r>
              <a:rPr lang="en-US" dirty="0" smtClean="0">
                <a:solidFill>
                  <a:srgbClr val="333333"/>
                </a:solidFill>
              </a:rPr>
              <a:t> Verification Guidelines</a:t>
            </a:r>
          </a:p>
          <a:p>
            <a:pPr marL="457200" lvl="1" indent="0">
              <a:buNone/>
              <a:defRPr/>
            </a:pPr>
            <a:endParaRPr lang="en-US" sz="2200" dirty="0" smtClean="0">
              <a:solidFill>
                <a:srgbClr val="333333"/>
              </a:solidFill>
            </a:endParaRPr>
          </a:p>
          <a:p>
            <a:pPr marL="0" indent="0">
              <a:buNone/>
              <a:defRPr/>
            </a:pPr>
            <a:endParaRPr lang="en-US" sz="2400" dirty="0" smtClean="0">
              <a:solidFill>
                <a:srgbClr val="333333"/>
              </a:solidFill>
            </a:endParaRPr>
          </a:p>
          <a:p>
            <a:pPr marL="0" indent="0">
              <a:buNone/>
              <a:defRPr/>
            </a:pPr>
            <a:endParaRPr lang="en-US" sz="2400" dirty="0" smtClean="0">
              <a:solidFill>
                <a:srgbClr val="333333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333333"/>
              </a:solidFill>
            </a:endParaRPr>
          </a:p>
          <a:p>
            <a:pPr>
              <a:defRPr/>
            </a:pPr>
            <a:endParaRPr lang="en-US" sz="2400" dirty="0" smtClean="0">
              <a:solidFill>
                <a:srgbClr val="333333"/>
              </a:solidFill>
            </a:endParaRPr>
          </a:p>
          <a:p>
            <a:pPr>
              <a:defRPr/>
            </a:pPr>
            <a:endParaRPr lang="en-US" sz="2400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92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7654" r="18116" b="10347"/>
          <a:stretch/>
        </p:blipFill>
        <p:spPr bwMode="auto">
          <a:xfrm>
            <a:off x="0" y="0"/>
            <a:ext cx="937967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82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61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Additional questions about the 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>California Codes?</a:t>
            </a:r>
          </a:p>
          <a:p>
            <a:endParaRPr lang="en-US" sz="2800" dirty="0" smtClean="0"/>
          </a:p>
          <a:p>
            <a:endParaRPr lang="en-US" sz="2800" dirty="0"/>
          </a:p>
          <a:p>
            <a:pPr algn="ctr"/>
            <a:r>
              <a:rPr lang="en-US" sz="2800" dirty="0" smtClean="0"/>
              <a:t>  Contact </a:t>
            </a:r>
            <a:r>
              <a:rPr lang="en-US" sz="2800" dirty="0" err="1" smtClean="0"/>
              <a:t>CBSC</a:t>
            </a:r>
            <a:r>
              <a:rPr lang="en-US" sz="2800" dirty="0" smtClean="0"/>
              <a:t>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California Building Standards Commission</a:t>
            </a:r>
          </a:p>
          <a:p>
            <a:pPr algn="ctr"/>
            <a:r>
              <a:rPr lang="en-US" sz="2400" dirty="0" smtClean="0"/>
              <a:t>2525 </a:t>
            </a:r>
            <a:r>
              <a:rPr lang="en-US" sz="2400" dirty="0" err="1" smtClean="0"/>
              <a:t>Natomas</a:t>
            </a:r>
            <a:r>
              <a:rPr lang="en-US" sz="2400" dirty="0" smtClean="0"/>
              <a:t> Park Drive, Suite 130</a:t>
            </a:r>
          </a:p>
          <a:p>
            <a:pPr algn="ctr"/>
            <a:r>
              <a:rPr lang="en-US" sz="2400" dirty="0" smtClean="0"/>
              <a:t>Sacramento, CA  95833</a:t>
            </a:r>
          </a:p>
          <a:p>
            <a:pPr algn="ctr"/>
            <a:r>
              <a:rPr lang="en-US" sz="2400" dirty="0" smtClean="0"/>
              <a:t>(916) 263-0916</a:t>
            </a:r>
          </a:p>
          <a:p>
            <a:pPr algn="ctr"/>
            <a:r>
              <a:rPr lang="en-US" sz="2400" dirty="0">
                <a:hlinkClick r:id="rId3"/>
              </a:rPr>
              <a:t>cbsc@dgs.ca.gov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Q:\CBSC LOGO\CBSC Logo\logo-CBSC.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38800"/>
            <a:ext cx="960657" cy="9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2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Image result for 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93" y="1133784"/>
            <a:ext cx="4691924" cy="35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>
          <a:xfrm>
            <a:off x="432411" y="381000"/>
            <a:ext cx="8253412" cy="58673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olidFill>
                  <a:srgbClr val="333333"/>
                </a:solidFill>
              </a:rPr>
              <a:t>        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2800" dirty="0" smtClean="0">
              <a:solidFill>
                <a:srgbClr val="333333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US" sz="3600" b="1" dirty="0" smtClean="0">
              <a:ln/>
              <a:solidFill>
                <a:srgbClr val="00B050"/>
              </a:solidFill>
              <a:latin typeface="Calibri" pitchFamily="34" charset="0"/>
              <a:ea typeface="+mj-ea"/>
              <a:cs typeface="Calibri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olidFill>
                  <a:srgbClr val="333333"/>
                </a:solidFill>
              </a:rPr>
              <a:t>             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olidFill>
                  <a:srgbClr val="333333"/>
                </a:solidFill>
              </a:rPr>
              <a:t>   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US" sz="2800" dirty="0" smtClean="0">
              <a:solidFill>
                <a:srgbClr val="333333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US" sz="2800" dirty="0" smtClean="0">
              <a:solidFill>
                <a:srgbClr val="333333"/>
              </a:solidFill>
            </a:endParaRPr>
          </a:p>
        </p:txBody>
      </p:sp>
      <p:pic>
        <p:nvPicPr>
          <p:cNvPr id="4" name="Picture 2" descr="Q:\CBSC LOGO\CBSC Logo\logo-CBSC.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036857" cy="103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8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709065" cy="4203864"/>
          </a:xfrm>
        </p:spPr>
        <p:txBody>
          <a:bodyPr>
            <a:normAutofit/>
          </a:bodyPr>
          <a:lstStyle/>
          <a:p>
            <a:pPr marL="1257300" lvl="2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CBSC was directed to develop green building standards in response to California’s landmark initiative AB 32 (California Global Warming Solutions Act of 2006)</a:t>
            </a:r>
          </a:p>
          <a:p>
            <a:pPr marL="1828800" lvl="3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A comprehensive program to reduce greenhouse gas emissions (GHG) to 1990 levels by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</a:rPr>
              <a:t>Environmental policies behind </a:t>
            </a:r>
            <a:r>
              <a:rPr lang="en-US" sz="3200" b="1" i="1" dirty="0" smtClean="0">
                <a:solidFill>
                  <a:srgbClr val="00B050"/>
                </a:solidFill>
                <a:latin typeface="Arial" pitchFamily="34" charset="0"/>
              </a:rPr>
              <a:t>CALGreen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Arial" pitchFamily="34" charset="0"/>
              </a:rPr>
            </a:b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2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8362950" cy="48006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  Goal: Lessen impact buildings have on the environment</a:t>
            </a:r>
          </a:p>
          <a:p>
            <a:pPr lvl="1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  2008: First 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</a:rPr>
              <a:t>CALGreen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 voluntary publication </a:t>
            </a:r>
          </a:p>
          <a:p>
            <a:pPr lvl="2"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(effective August 2009)</a:t>
            </a:r>
          </a:p>
          <a:p>
            <a:pPr lvl="1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  2010, 2013 &amp; 2016: 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</a:rPr>
              <a:t>CALGreen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</a:rPr>
              <a:t>Code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</a:rPr>
              <a:t>publications</a:t>
            </a:r>
          </a:p>
          <a:p>
            <a:pPr lvl="2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  Increased requirements </a:t>
            </a: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</a:rPr>
              <a:t>Environmental policies behind </a:t>
            </a:r>
            <a:r>
              <a:rPr lang="en-US" sz="3200" b="1" i="1" dirty="0" smtClean="0">
                <a:solidFill>
                  <a:srgbClr val="00B050"/>
                </a:solidFill>
                <a:latin typeface="Arial" pitchFamily="34" charset="0"/>
              </a:rPr>
              <a:t>CALGreen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Arial" pitchFamily="34" charset="0"/>
              </a:rPr>
            </a:b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8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t="10524" r="25506" b="5129"/>
          <a:stretch/>
        </p:blipFill>
        <p:spPr bwMode="auto">
          <a:xfrm>
            <a:off x="0" y="-9525"/>
            <a:ext cx="9144000" cy="697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0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848600" cy="426720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Intervening Code Cycle timeline (18 months)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Pre-cycle code development/workshops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agency code proposals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Advisory Committee Reviews (6)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comment periods (45 and15 day)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submittals following Public comment period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CBSC review and approval June 2017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Codification: file with Secretary of State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Jan. 2018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days prior to effective date July 2018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Code Development Processes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6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Building Standards Code         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24, California Code of Regulations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71600" y="2209800"/>
            <a:ext cx="7162800" cy="45307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CALGreen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Part 11 of Title 24</a:t>
            </a:r>
          </a:p>
          <a:p>
            <a:pPr lvl="2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mandatory and voluntary measures</a:t>
            </a:r>
          </a:p>
          <a:p>
            <a:pPr marL="914400" lvl="2" indent="0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None/>
              <a:defRPr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Occupancies affected by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CALGreen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3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Residential</a:t>
            </a:r>
          </a:p>
          <a:p>
            <a:pPr lvl="3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Nonresidential</a:t>
            </a:r>
          </a:p>
          <a:p>
            <a:pPr lvl="3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lvl="3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Hospitals/Clinics</a:t>
            </a:r>
          </a:p>
        </p:txBody>
      </p:sp>
    </p:spTree>
    <p:extLst>
      <p:ext uri="{BB962C8B-B14F-4D97-AF65-F5344CB8AC3E}">
        <p14:creationId xmlns:p14="http://schemas.microsoft.com/office/powerpoint/2010/main" val="145343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Building Standards Code         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24, California Code of Regulations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28700" y="1981200"/>
            <a:ext cx="8077200" cy="45307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700" dirty="0" smtClean="0"/>
              <a:t>Part 1	Administrative Code</a:t>
            </a:r>
          </a:p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700" dirty="0" smtClean="0"/>
              <a:t>Part 2	Building Code</a:t>
            </a:r>
          </a:p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700" dirty="0" smtClean="0"/>
              <a:t>Part 2.5	Residential Code</a:t>
            </a:r>
          </a:p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700" dirty="0" smtClean="0"/>
              <a:t>Part 3	Electrical Code</a:t>
            </a:r>
          </a:p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700" dirty="0" smtClean="0"/>
              <a:t>Part 4	Mechanical Code</a:t>
            </a:r>
          </a:p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700" dirty="0" smtClean="0"/>
              <a:t>Part 5	Plumbing Code</a:t>
            </a:r>
          </a:p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700" dirty="0" smtClean="0"/>
              <a:t>Part 6	Energy Code</a:t>
            </a:r>
          </a:p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700" dirty="0" smtClean="0"/>
              <a:t>Part 7 	</a:t>
            </a:r>
            <a:r>
              <a:rPr lang="en-US" sz="1400" i="1" dirty="0" smtClean="0"/>
              <a:t>Vacant</a:t>
            </a:r>
          </a:p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700" dirty="0" smtClean="0"/>
              <a:t>Part 8	Historical Building Code</a:t>
            </a:r>
          </a:p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700" dirty="0" smtClean="0"/>
              <a:t>Part 9	Fire Code</a:t>
            </a:r>
          </a:p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700" dirty="0" smtClean="0"/>
              <a:t>Part 10	Existing Building Code</a:t>
            </a:r>
          </a:p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B050"/>
                </a:solidFill>
              </a:rPr>
              <a:t>Part 11</a:t>
            </a:r>
            <a:r>
              <a:rPr lang="en-US" sz="1800" dirty="0" smtClean="0">
                <a:solidFill>
                  <a:srgbClr val="00B050"/>
                </a:solidFill>
              </a:rPr>
              <a:t>	</a:t>
            </a:r>
            <a:r>
              <a:rPr lang="en-US" sz="1800" b="1" dirty="0" smtClean="0">
                <a:solidFill>
                  <a:srgbClr val="00B050"/>
                </a:solidFill>
              </a:rPr>
              <a:t>Green Building Standards Code (</a:t>
            </a:r>
            <a:r>
              <a:rPr lang="en-US" sz="1800" b="1" i="1" dirty="0">
                <a:solidFill>
                  <a:srgbClr val="00B050"/>
                </a:solidFill>
              </a:rPr>
              <a:t>CALGreen</a:t>
            </a:r>
            <a:r>
              <a:rPr lang="en-US" sz="1800" b="1" dirty="0" smtClean="0">
                <a:solidFill>
                  <a:srgbClr val="00B050"/>
                </a:solidFill>
              </a:rPr>
              <a:t>)</a:t>
            </a:r>
          </a:p>
          <a:p>
            <a:pPr lvl="1">
              <a:lnSpc>
                <a:spcPct val="80000"/>
              </a:lnSpc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700" dirty="0" smtClean="0"/>
              <a:t>Part 12	Referenced Standards Code</a:t>
            </a:r>
          </a:p>
        </p:txBody>
      </p:sp>
    </p:spTree>
    <p:extLst>
      <p:ext uri="{BB962C8B-B14F-4D97-AF65-F5344CB8AC3E}">
        <p14:creationId xmlns:p14="http://schemas.microsoft.com/office/powerpoint/2010/main" val="428164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89857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000" b="1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3600" b="1" i="1" dirty="0" smtClean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CALGreen</a:t>
            </a:r>
            <a:r>
              <a:rPr lang="en-US" sz="3600" b="1" dirty="0" smtClean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</a:t>
            </a:r>
            <a:r>
              <a:rPr lang="en-US" sz="3600" b="1" dirty="0">
                <a:ln/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676400"/>
            <a:ext cx="8001000" cy="46180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9900"/>
                </a:solidFill>
              </a:rPr>
              <a:t>Chapter 1	    </a:t>
            </a:r>
            <a:r>
              <a:rPr lang="en-US" sz="2200" dirty="0">
                <a:solidFill>
                  <a:srgbClr val="00B050"/>
                </a:solidFill>
              </a:rPr>
              <a:t>Administration</a:t>
            </a:r>
          </a:p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Chapter 2	    Definitions</a:t>
            </a:r>
          </a:p>
          <a:p>
            <a:r>
              <a:rPr lang="en-US" sz="2200" dirty="0">
                <a:solidFill>
                  <a:srgbClr val="009900"/>
                </a:solidFill>
              </a:rPr>
              <a:t>Chapter 3	    Green Building</a:t>
            </a:r>
          </a:p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Chapter 4	    Residential Mandatory Measures</a:t>
            </a:r>
          </a:p>
          <a:p>
            <a:r>
              <a:rPr lang="en-US" sz="2200" dirty="0">
                <a:solidFill>
                  <a:srgbClr val="009900"/>
                </a:solidFill>
              </a:rPr>
              <a:t>Chapter 5	    Nonresidential Mandatory Measures</a:t>
            </a:r>
          </a:p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Chapter 6	    Referenced Organizations and Standards</a:t>
            </a:r>
          </a:p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Chapter 7	    Installer and Special Inspector Qualifications</a:t>
            </a:r>
          </a:p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Chapter 8	    Compliance Forms and Worksheets</a:t>
            </a:r>
          </a:p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Appendix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A4    Voluntary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Tiers (Residential) </a:t>
            </a:r>
          </a:p>
          <a:p>
            <a:r>
              <a:rPr lang="en-US" sz="2200" dirty="0">
                <a:solidFill>
                  <a:srgbClr val="009900"/>
                </a:solidFill>
              </a:rPr>
              <a:t>Appendix A5    </a:t>
            </a:r>
            <a:r>
              <a:rPr lang="en-US" sz="2200" dirty="0" smtClean="0">
                <a:solidFill>
                  <a:srgbClr val="009900"/>
                </a:solidFill>
              </a:rPr>
              <a:t>Voluntary </a:t>
            </a:r>
            <a:r>
              <a:rPr lang="en-US" sz="2200" dirty="0">
                <a:solidFill>
                  <a:srgbClr val="009900"/>
                </a:solidFill>
              </a:rPr>
              <a:t>Tiers (Nonresidential)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60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</TotalTime>
  <Words>843</Words>
  <Application>Microsoft Macintosh PowerPoint</Application>
  <PresentationFormat>On-screen Show (4:3)</PresentationFormat>
  <Paragraphs>345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Environmental policies behind CALGreen </vt:lpstr>
      <vt:lpstr>Environmental policies behind CALGreen </vt:lpstr>
      <vt:lpstr>PowerPoint Presentation</vt:lpstr>
      <vt:lpstr>California Code Development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General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la Motte, Leann@DGS</dc:creator>
  <cp:lastModifiedBy>Cynthia Clark</cp:lastModifiedBy>
  <cp:revision>169</cp:revision>
  <cp:lastPrinted>2016-09-14T20:50:21Z</cp:lastPrinted>
  <dcterms:created xsi:type="dcterms:W3CDTF">2016-04-05T18:59:56Z</dcterms:created>
  <dcterms:modified xsi:type="dcterms:W3CDTF">2016-09-14T22:45:18Z</dcterms:modified>
</cp:coreProperties>
</file>