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614" r:id="rId3"/>
    <p:sldId id="610" r:id="rId4"/>
    <p:sldId id="612" r:id="rId5"/>
    <p:sldId id="613" r:id="rId6"/>
    <p:sldId id="568" r:id="rId7"/>
    <p:sldId id="589" r:id="rId8"/>
  </p:sldIdLst>
  <p:sldSz cx="9144000" cy="5143500" type="screen16x9"/>
  <p:notesSz cx="7016750" cy="9302750"/>
  <p:defaultTextStyle>
    <a:defPPr>
      <a:defRPr lang="en-US"/>
    </a:defPPr>
    <a:lvl1pPr marL="0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6309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2617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8926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5235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31543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7852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4160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30469" algn="l" defTabSz="73261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ana Amador" initials="" lastIdx="36" clrIdx="0"/>
  <p:cmAuthor id="1" name="Noah Deich" initials="N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FFF"/>
    <a:srgbClr val="EDF2F9"/>
    <a:srgbClr val="F8EDEC"/>
    <a:srgbClr val="F0ECF4"/>
    <a:srgbClr val="403152"/>
    <a:srgbClr val="F3E1FF"/>
    <a:srgbClr val="008000"/>
    <a:srgbClr val="E2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5" autoAdjust="0"/>
    <p:restoredTop sz="94662" autoAdjust="0"/>
  </p:normalViewPr>
  <p:slideViewPr>
    <p:cSldViewPr>
      <p:cViewPr>
        <p:scale>
          <a:sx n="70" d="100"/>
          <a:sy n="70" d="100"/>
        </p:scale>
        <p:origin x="-1600" y="-9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0" y="-67"/>
      </p:cViewPr>
      <p:guideLst>
        <p:guide orient="horz" pos="2930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1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/>
          <a:lstStyle>
            <a:lvl1pPr algn="r">
              <a:defRPr sz="1200"/>
            </a:lvl1pPr>
          </a:lstStyle>
          <a:p>
            <a:fld id="{C49166BE-C40A-41F6-9F1B-5680D6025460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 anchor="b"/>
          <a:lstStyle>
            <a:lvl1pPr algn="r">
              <a:defRPr sz="1200"/>
            </a:lvl1pPr>
          </a:lstStyle>
          <a:p>
            <a:fld id="{455D948C-C2DD-430C-A538-1D2FE24F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1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/>
          <a:lstStyle>
            <a:lvl1pPr algn="r">
              <a:defRPr sz="1200"/>
            </a:lvl1pPr>
          </a:lstStyle>
          <a:p>
            <a:fld id="{EBD64AAE-EE0A-4084-96C9-11B6F8F6EBF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1976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6" tIns="46623" rIns="93246" bIns="466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8807"/>
            <a:ext cx="5613400" cy="4186238"/>
          </a:xfrm>
          <a:prstGeom prst="rect">
            <a:avLst/>
          </a:prstGeom>
        </p:spPr>
        <p:txBody>
          <a:bodyPr vert="horz" lIns="93246" tIns="46623" rIns="93246" bIns="466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35998"/>
            <a:ext cx="3040592" cy="465138"/>
          </a:xfrm>
          <a:prstGeom prst="rect">
            <a:avLst/>
          </a:prstGeom>
        </p:spPr>
        <p:txBody>
          <a:bodyPr vert="horz" lIns="93246" tIns="46623" rIns="93246" bIns="46623" rtlCol="0" anchor="b"/>
          <a:lstStyle>
            <a:lvl1pPr algn="r">
              <a:defRPr sz="1200"/>
            </a:lvl1pPr>
          </a:lstStyle>
          <a:p>
            <a:fld id="{004EECA3-4271-4A71-8D22-9EC308188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6309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2617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8926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5235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31543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7852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4160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30469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1976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EECA3-4271-4A71-8D22-9EC3081885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1976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EECA3-4271-4A71-8D22-9EC3081885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6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2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3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30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83191B83-6BAF-4FE5-8C44-AEF8A46ADC65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7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57885C39-7A03-4967-B220-95EC0D625381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0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25EF1B62-75BC-4FEA-B6EE-B9B6443915D3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AB1F3220-F953-45DA-8C68-B10F1CFF3E48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6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26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8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5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315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78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41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304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5ACF8CA0-C773-40C6-B99F-AD9DFB893D42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9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A5543DF6-9872-442C-BFA1-435C1BBD418A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6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6309" indent="0">
              <a:buNone/>
              <a:defRPr sz="1600" b="1"/>
            </a:lvl2pPr>
            <a:lvl3pPr marL="732617" indent="0">
              <a:buNone/>
              <a:defRPr sz="1400" b="1"/>
            </a:lvl3pPr>
            <a:lvl4pPr marL="1098926" indent="0">
              <a:buNone/>
              <a:defRPr sz="1300" b="1"/>
            </a:lvl4pPr>
            <a:lvl5pPr marL="1465235" indent="0">
              <a:buNone/>
              <a:defRPr sz="1300" b="1"/>
            </a:lvl5pPr>
            <a:lvl6pPr marL="1831543" indent="0">
              <a:buNone/>
              <a:defRPr sz="1300" b="1"/>
            </a:lvl6pPr>
            <a:lvl7pPr marL="2197852" indent="0">
              <a:buNone/>
              <a:defRPr sz="1300" b="1"/>
            </a:lvl7pPr>
            <a:lvl8pPr marL="2564160" indent="0">
              <a:buNone/>
              <a:defRPr sz="1300" b="1"/>
            </a:lvl8pPr>
            <a:lvl9pPr marL="2930469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6309" indent="0">
              <a:buNone/>
              <a:defRPr sz="1600" b="1"/>
            </a:lvl2pPr>
            <a:lvl3pPr marL="732617" indent="0">
              <a:buNone/>
              <a:defRPr sz="1400" b="1"/>
            </a:lvl3pPr>
            <a:lvl4pPr marL="1098926" indent="0">
              <a:buNone/>
              <a:defRPr sz="1300" b="1"/>
            </a:lvl4pPr>
            <a:lvl5pPr marL="1465235" indent="0">
              <a:buNone/>
              <a:defRPr sz="1300" b="1"/>
            </a:lvl5pPr>
            <a:lvl6pPr marL="1831543" indent="0">
              <a:buNone/>
              <a:defRPr sz="1300" b="1"/>
            </a:lvl6pPr>
            <a:lvl7pPr marL="2197852" indent="0">
              <a:buNone/>
              <a:defRPr sz="1300" b="1"/>
            </a:lvl7pPr>
            <a:lvl8pPr marL="2564160" indent="0">
              <a:buNone/>
              <a:defRPr sz="1300" b="1"/>
            </a:lvl8pPr>
            <a:lvl9pPr marL="2930469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60D384C1-696C-4BF5-9A34-0EE9E353F472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9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4226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>
            <a:lvl1pPr>
              <a:defRPr>
                <a:latin typeface="Oswald" pitchFamily="50"/>
              </a:defRPr>
            </a:lvl1pPr>
          </a:lstStyle>
          <a:p>
            <a:fld id="{B13A028F-0672-47D1-A22E-76D86DB6F5E0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swald" pitchFamily="50"/>
              </a:defRPr>
            </a:lvl1pPr>
          </a:lstStyle>
          <a:p>
            <a:fld id="{C83B2EEA-2958-420A-A062-C629EA93A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9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699EA468-3AE3-4BD0-A273-357F68989DB8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5000" y="4914900"/>
            <a:ext cx="2133600" cy="273844"/>
          </a:xfrm>
        </p:spPr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946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62" tIns="36631" rIns="73262" bIns="3663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6309" indent="0">
              <a:buNone/>
              <a:defRPr sz="1000"/>
            </a:lvl2pPr>
            <a:lvl3pPr marL="732617" indent="0">
              <a:buNone/>
              <a:defRPr sz="800"/>
            </a:lvl3pPr>
            <a:lvl4pPr marL="1098926" indent="0">
              <a:buNone/>
              <a:defRPr sz="700"/>
            </a:lvl4pPr>
            <a:lvl5pPr marL="1465235" indent="0">
              <a:buNone/>
              <a:defRPr sz="700"/>
            </a:lvl5pPr>
            <a:lvl6pPr marL="1831543" indent="0">
              <a:buNone/>
              <a:defRPr sz="700"/>
            </a:lvl6pPr>
            <a:lvl7pPr marL="2197852" indent="0">
              <a:buNone/>
              <a:defRPr sz="700"/>
            </a:lvl7pPr>
            <a:lvl8pPr marL="2564160" indent="0">
              <a:buNone/>
              <a:defRPr sz="700"/>
            </a:lvl8pPr>
            <a:lvl9pPr marL="2930469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7E2D2B76-0C57-4F72-AE9A-E5FBC839E47B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4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600"/>
            </a:lvl1pPr>
            <a:lvl2pPr marL="366309" indent="0">
              <a:buNone/>
              <a:defRPr sz="2200"/>
            </a:lvl2pPr>
            <a:lvl3pPr marL="732617" indent="0">
              <a:buNone/>
              <a:defRPr sz="1900"/>
            </a:lvl3pPr>
            <a:lvl4pPr marL="1098926" indent="0">
              <a:buNone/>
              <a:defRPr sz="1600"/>
            </a:lvl4pPr>
            <a:lvl5pPr marL="1465235" indent="0">
              <a:buNone/>
              <a:defRPr sz="1600"/>
            </a:lvl5pPr>
            <a:lvl6pPr marL="1831543" indent="0">
              <a:buNone/>
              <a:defRPr sz="1600"/>
            </a:lvl6pPr>
            <a:lvl7pPr marL="2197852" indent="0">
              <a:buNone/>
              <a:defRPr sz="1600"/>
            </a:lvl7pPr>
            <a:lvl8pPr marL="2564160" indent="0">
              <a:buNone/>
              <a:defRPr sz="1600"/>
            </a:lvl8pPr>
            <a:lvl9pPr marL="2930469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66309" indent="0">
              <a:buNone/>
              <a:defRPr sz="1000"/>
            </a:lvl2pPr>
            <a:lvl3pPr marL="732617" indent="0">
              <a:buNone/>
              <a:defRPr sz="800"/>
            </a:lvl3pPr>
            <a:lvl4pPr marL="1098926" indent="0">
              <a:buNone/>
              <a:defRPr sz="700"/>
            </a:lvl4pPr>
            <a:lvl5pPr marL="1465235" indent="0">
              <a:buNone/>
              <a:defRPr sz="700"/>
            </a:lvl5pPr>
            <a:lvl6pPr marL="1831543" indent="0">
              <a:buNone/>
              <a:defRPr sz="700"/>
            </a:lvl6pPr>
            <a:lvl7pPr marL="2197852" indent="0">
              <a:buNone/>
              <a:defRPr sz="700"/>
            </a:lvl7pPr>
            <a:lvl8pPr marL="2564160" indent="0">
              <a:buNone/>
              <a:defRPr sz="700"/>
            </a:lvl8pPr>
            <a:lvl9pPr marL="2930469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fld id="{92DE6FC1-176C-44AA-BB32-79618D391B1B}" type="datetime1">
              <a:rPr lang="en-US" smtClean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767264"/>
            <a:ext cx="6464300" cy="273844"/>
          </a:xfrm>
          <a:prstGeom prst="rect">
            <a:avLst/>
          </a:prstGeom>
        </p:spPr>
        <p:txBody>
          <a:bodyPr lIns="73262" tIns="36631" rIns="73262" bIns="3663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hyperlink" Target="file://localhost/Users/B/Documents/CarbonEvent/Agenda2.pptx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150" y="205978"/>
            <a:ext cx="8229600" cy="422672"/>
          </a:xfrm>
          <a:prstGeom prst="rect">
            <a:avLst/>
          </a:prstGeom>
        </p:spPr>
        <p:txBody>
          <a:bodyPr vert="horz" lIns="73262" tIns="36631" rIns="73262" bIns="36631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2951"/>
            <a:ext cx="8229600" cy="3851672"/>
          </a:xfrm>
          <a:prstGeom prst="rect">
            <a:avLst/>
          </a:prstGeom>
        </p:spPr>
        <p:txBody>
          <a:bodyPr vert="horz" lIns="73262" tIns="36631" rIns="73262" bIns="366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859803"/>
            <a:ext cx="2133600" cy="273844"/>
          </a:xfrm>
          <a:prstGeom prst="rect">
            <a:avLst/>
          </a:prstGeom>
        </p:spPr>
        <p:txBody>
          <a:bodyPr vert="horz" lIns="73262" tIns="36631" rIns="73262" bIns="366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C83B2EEA-2958-420A-A062-C629EA93A6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166938" y="4935751"/>
            <a:ext cx="4810125" cy="227866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Center for Carbon Removal //</a:t>
            </a:r>
            <a:r>
              <a:rPr lang="en-US" sz="1000" baseline="0" dirty="0" smtClean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 www.centerforcarbonremoval.org // @</a:t>
            </a:r>
            <a:r>
              <a:rPr lang="en-US" sz="1000" baseline="0" dirty="0" err="1" smtClean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CarbonRemoval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Action Button: Home 6">
            <a:hlinkClick r:id="rId13" action="ppaction://hlinkpres?slideindex=1&amp;slidetitle="/>
          </p:cNvPr>
          <p:cNvSpPr/>
          <p:nvPr userDrawn="1"/>
        </p:nvSpPr>
        <p:spPr>
          <a:xfrm>
            <a:off x="8913692" y="4936215"/>
            <a:ext cx="230308" cy="207286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262" tIns="36631" rIns="73262" bIns="366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732617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74731" indent="-274731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95252" indent="-228943" algn="l" defTabSz="7326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915772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282080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648389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014698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1006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7315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3623" indent="-183154" algn="l" defTabSz="732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6309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2617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926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5235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31543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7852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4160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30469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22672"/>
          </a:xfrm>
        </p:spPr>
        <p:txBody>
          <a:bodyPr anchor="t">
            <a:no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Center for Carbon Removal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>
                <a:latin typeface="Garamond" panose="02020404030301010803" pitchFamily="18" charset="0"/>
              </a:rPr>
              <a:t>1</a:t>
            </a:fld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620000" y="1380744"/>
            <a:ext cx="762000" cy="1097280"/>
          </a:xfrm>
          <a:prstGeom prst="down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62" tIns="36631" rIns="73262" bIns="36631"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000" y="2933269"/>
            <a:ext cx="8064500" cy="474087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pPr algn="r"/>
            <a:r>
              <a:rPr lang="en-US" sz="2600" dirty="0">
                <a:solidFill>
                  <a:prstClr val="black"/>
                </a:solidFill>
                <a:latin typeface="Arial" panose="020B0604020202020204" pitchFamily="34" charset="0"/>
                <a:ea typeface="Apex New Book" pitchFamily="50" charset="0"/>
                <a:cs typeface="Arial" panose="020B0604020202020204" pitchFamily="34" charset="0"/>
              </a:rPr>
              <a:t>Solving the other side of the climate equation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8225" y="3543301"/>
            <a:ext cx="4319557" cy="751086"/>
          </a:xfrm>
          <a:prstGeom prst="rect">
            <a:avLst/>
          </a:prstGeom>
        </p:spPr>
        <p:txBody>
          <a:bodyPr wrap="none" lIns="73262" tIns="36631" rIns="73262" bIns="36631">
            <a:spAutoFit/>
          </a:bodyPr>
          <a:lstStyle/>
          <a:p>
            <a:pPr algn="r"/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www.centerforcarbonremoval.org</a:t>
            </a:r>
          </a:p>
          <a:p>
            <a:pPr algn="r"/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22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CarbonRemoval</a:t>
            </a: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514850"/>
            <a:ext cx="1113367" cy="5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4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2</a:t>
            </a:fld>
            <a:endParaRPr lang="en-US" dirty="0"/>
          </a:p>
        </p:txBody>
      </p:sp>
      <p:pic>
        <p:nvPicPr>
          <p:cNvPr id="1030" name="Picture 6" descr="Image result for cosmos carl sagan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1073845"/>
            <a:ext cx="3111500" cy="360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85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7501" y="114300"/>
            <a:ext cx="8763000" cy="412532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visible portion of the electromagnetic spectrum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Image result for electromagnetic 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1" y="1012493"/>
            <a:ext cx="863036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5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Image result for anti deforestation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3" t="51441" b="10338"/>
          <a:stretch/>
        </p:blipFill>
        <p:spPr bwMode="auto">
          <a:xfrm>
            <a:off x="127000" y="2926679"/>
            <a:ext cx="1476862" cy="97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7501" y="114300"/>
            <a:ext cx="8763000" cy="412532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visible portion of today’s climate mitigation spectrum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501" y="4343400"/>
            <a:ext cx="8635999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62" tIns="36631" rIns="73262" bIns="36631" rtlCol="0" anchor="ctr"/>
          <a:lstStyle/>
          <a:p>
            <a:pPr algn="ctr"/>
            <a:r>
              <a:rPr lang="en-US" dirty="0" smtClean="0"/>
              <a:t>Climate Mitigation Portfolio</a:t>
            </a:r>
            <a:endParaRPr lang="en-US" dirty="0"/>
          </a:p>
        </p:txBody>
      </p:sp>
      <p:pic>
        <p:nvPicPr>
          <p:cNvPr id="2050" name="Picture 2" descr="panel, sola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941820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ergy, green energy, power, turbine, wind, wind power, windmill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65704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rmostat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941819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233" y="1257300"/>
            <a:ext cx="4127501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Emission Abatement: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 for stopping additional CO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emissions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233" y="2228851"/>
            <a:ext cx="1299629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Avoided deforestation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1233" y="2228851"/>
            <a:ext cx="1156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 efficiency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0733" y="2228851"/>
            <a:ext cx="1156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Low-carbon energy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6200000">
            <a:off x="2117536" y="91887"/>
            <a:ext cx="285750" cy="39881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262" tIns="36631" rIns="73262" bIns="36631"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2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Image result for anti deforestation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3" t="51441" b="10338"/>
          <a:stretch/>
        </p:blipFill>
        <p:spPr bwMode="auto">
          <a:xfrm>
            <a:off x="127000" y="2926679"/>
            <a:ext cx="1476862" cy="97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7501" y="114300"/>
            <a:ext cx="8763000" cy="412532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full potential climate mitigation spectrum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501" y="4343400"/>
            <a:ext cx="8635999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62" tIns="36631" rIns="73262" bIns="36631" rtlCol="0" anchor="ctr"/>
          <a:lstStyle/>
          <a:p>
            <a:pPr algn="ctr"/>
            <a:r>
              <a:rPr lang="en-US" dirty="0" smtClean="0"/>
              <a:t>Climate Mitigation Portfolio</a:t>
            </a:r>
            <a:endParaRPr lang="en-US" dirty="0"/>
          </a:p>
        </p:txBody>
      </p:sp>
      <p:pic>
        <p:nvPicPr>
          <p:cNvPr id="2050" name="Picture 2" descr="panel, sola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941820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ergy, green energy, power, turbine, wind, wind power, windmill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65704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rmostat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941819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ctory, icons, plant, production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042598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233" y="1257301"/>
            <a:ext cx="4331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Emission Abatement: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 for stopping additional CO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emissions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9001" y="1257301"/>
            <a:ext cx="4444999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Removal: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 for cleaning up excess CO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from the air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233" y="2228851"/>
            <a:ext cx="1299629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Avoided deforestation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1233" y="2228851"/>
            <a:ext cx="1156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 efficiency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0733" y="2228851"/>
            <a:ext cx="1156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Low-carbon energy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6200000">
            <a:off x="2117536" y="91887"/>
            <a:ext cx="285750" cy="39881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262" tIns="36631" rIns="73262" bIns="36631"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2733" y="2228851"/>
            <a:ext cx="1156268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Ecosystem restoration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500" y="2228851"/>
            <a:ext cx="1333500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Soil carbon sequestration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5268" y="2228851"/>
            <a:ext cx="2018733" cy="504865"/>
          </a:xfrm>
          <a:prstGeom prst="rect">
            <a:avLst/>
          </a:prstGeom>
          <a:noFill/>
        </p:spPr>
        <p:txBody>
          <a:bodyPr wrap="square" lIns="73262" tIns="36631" rIns="73262" bIns="36631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Negative emission energy/manufacturing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ight Brace 18"/>
          <p:cNvSpPr/>
          <p:nvPr/>
        </p:nvSpPr>
        <p:spPr>
          <a:xfrm rot="16200000">
            <a:off x="6626036" y="91887"/>
            <a:ext cx="285750" cy="39881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262" tIns="36631" rIns="73262" bIns="36631"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green, plant, seedling, tree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66" y="2926679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arth, grass, layers, soil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33" y="3042598"/>
            <a:ext cx="1016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55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/>
          <a:stretch/>
        </p:blipFill>
        <p:spPr bwMode="auto">
          <a:xfrm>
            <a:off x="1397000" y="1417171"/>
            <a:ext cx="6483780" cy="355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7500" y="171450"/>
            <a:ext cx="9144001" cy="412532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carbon removal?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0500" y="896719"/>
            <a:ext cx="8763000" cy="689531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 agree: virtually every viable way to meet our ambitious climate goals relies on carbon removal.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41500" y="4000500"/>
            <a:ext cx="479208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112001" y="3771900"/>
            <a:ext cx="768779" cy="2857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4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EEA-2958-420A-A062-C629EA93A6AC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7500" y="114301"/>
            <a:ext cx="8763001" cy="751086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is the time to start tackling the tough questions on carbon removal solutions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"/>
          <a:stretch/>
        </p:blipFill>
        <p:spPr bwMode="auto">
          <a:xfrm>
            <a:off x="444500" y="938785"/>
            <a:ext cx="6838447" cy="40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334000" y="934520"/>
            <a:ext cx="2794000" cy="1305084"/>
          </a:xfrm>
          <a:prstGeom prst="rect">
            <a:avLst/>
          </a:prstGeom>
        </p:spPr>
        <p:txBody>
          <a:bodyPr wrap="square" lIns="73262" tIns="36631" rIns="73262" bIns="36631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solar “miracle” required decades of advocacy to get support for R&amp;D and steady deployment incentives + industry action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5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CR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89B93"/>
      </a:accent1>
      <a:accent2>
        <a:srgbClr val="414146"/>
      </a:accent2>
      <a:accent3>
        <a:srgbClr val="734F3D"/>
      </a:accent3>
      <a:accent4>
        <a:srgbClr val="EBE66C"/>
      </a:accent4>
      <a:accent5>
        <a:srgbClr val="B9D9EC"/>
      </a:accent5>
      <a:accent6>
        <a:srgbClr val="F79646"/>
      </a:accent6>
      <a:hlink>
        <a:srgbClr val="C0504D"/>
      </a:hlink>
      <a:folHlink>
        <a:srgbClr val="C0504D"/>
      </a:folHlink>
    </a:clrScheme>
    <a:fontScheme name="CCR">
      <a:majorFont>
        <a:latin typeface="Montserra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122461</TotalTime>
  <Words>166</Words>
  <Application>Microsoft Macintosh PowerPoint</Application>
  <PresentationFormat>On-screen Show (16:9)</PresentationFormat>
  <Paragraphs>37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Center for Carbon Removal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10-slide Introduction to Carbon Dioxide Removal (“CDR”)</dc:title>
  <dc:creator>Noah Deich</dc:creator>
  <cp:lastModifiedBy>Brianna Beck</cp:lastModifiedBy>
  <cp:revision>971</cp:revision>
  <cp:lastPrinted>2016-05-10T22:29:12Z</cp:lastPrinted>
  <dcterms:created xsi:type="dcterms:W3CDTF">2014-08-06T10:32:10Z</dcterms:created>
  <dcterms:modified xsi:type="dcterms:W3CDTF">2016-10-17T22:10:33Z</dcterms:modified>
</cp:coreProperties>
</file>