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348" r:id="rId3"/>
    <p:sldId id="387" r:id="rId4"/>
    <p:sldId id="386" r:id="rId5"/>
    <p:sldId id="379" r:id="rId6"/>
    <p:sldId id="381" r:id="rId7"/>
    <p:sldId id="380" r:id="rId8"/>
    <p:sldId id="371" r:id="rId9"/>
    <p:sldId id="382" r:id="rId10"/>
    <p:sldId id="369" r:id="rId11"/>
    <p:sldId id="385" r:id="rId1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6CDDE"/>
    <a:srgbClr val="3891A7"/>
    <a:srgbClr val="C1D9E2"/>
    <a:srgbClr val="C1D9D2"/>
    <a:srgbClr val="99CCFF"/>
    <a:srgbClr val="31859C"/>
    <a:srgbClr val="FFBF07"/>
    <a:srgbClr val="FEB40A"/>
    <a:srgbClr val="FFD1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58" autoAdjust="0"/>
    <p:restoredTop sz="80682" autoAdjust="0"/>
  </p:normalViewPr>
  <p:slideViewPr>
    <p:cSldViewPr snapToGrid="0">
      <p:cViewPr varScale="1">
        <p:scale>
          <a:sx n="90" d="100"/>
          <a:sy n="90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-2376" y="-108"/>
      </p:cViewPr>
      <p:guideLst>
        <p:guide orient="horz" pos="2208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erealva\AppData\Local\Microsoft\Windows\Temporary%20Internet%20Files\Content.Outlook\XIDGEU2W\CHART%20Savings%20by%20yr%20and%202030%20Targe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483328083989532"/>
          <c:y val="0.11805546806649179"/>
          <c:w val="0.49566677165354922"/>
          <c:h val="0.82611128608923889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0864608923884514"/>
                  <c:y val="-7.5195800524934422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2A-47F6-A4FC-4D7573B4CEED}"/>
                </c:ext>
              </c:extLst>
            </c:dLbl>
            <c:dLbl>
              <c:idx val="1"/>
              <c:layout>
                <c:manualLayout>
                  <c:x val="0.17623191601050001"/>
                  <c:y val="-0.10208713910761155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2A-47F6-A4FC-4D7573B4CEED}"/>
                </c:ext>
              </c:extLst>
            </c:dLbl>
            <c:dLbl>
              <c:idx val="2"/>
              <c:layout>
                <c:manualLayout>
                  <c:x val="-6.8212695236866558E-2"/>
                  <c:y val="7.199729066124852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 Dedicated</a:t>
                    </a:r>
                    <a:endParaRPr lang="en-US" sz="1600" baseline="0" dirty="0"/>
                  </a:p>
                  <a:p>
                    <a:r>
                      <a:rPr lang="en-US" sz="1600" dirty="0"/>
                      <a:t>Meter</a:t>
                    </a:r>
                    <a:r>
                      <a:rPr lang="en-US" sz="1600" baseline="0" dirty="0"/>
                      <a:t> </a:t>
                    </a:r>
                    <a:r>
                      <a:rPr lang="en-US" sz="1600" dirty="0"/>
                      <a:t>Landscape</a:t>
                    </a:r>
                    <a:r>
                      <a:rPr lang="en-US" sz="1800" dirty="0"/>
                      <a:t>
6%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2A-47F6-A4FC-4D7573B4CEED}"/>
                </c:ext>
              </c:extLst>
            </c:dLbl>
            <c:dLbl>
              <c:idx val="3"/>
              <c:layout>
                <c:manualLayout>
                  <c:x val="-7.1696010498687734E-2"/>
                  <c:y val="2.22222222222225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Agriculture
8%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2A-47F6-A4FC-4D7573B4C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+mn-lt"/>
                  </a:defRPr>
                </a:pPr>
                <a:endParaRPr lang="fr-FR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'Feb 2012'!$C$30:$C$33</c:f>
              <c:strCache>
                <c:ptCount val="4"/>
                <c:pt idx="0">
                  <c:v>Residential</c:v>
                </c:pt>
                <c:pt idx="1">
                  <c:v>Business</c:v>
                </c:pt>
                <c:pt idx="2">
                  <c:v>Landscape</c:v>
                </c:pt>
                <c:pt idx="3">
                  <c:v>Agriculture</c:v>
                </c:pt>
              </c:strCache>
            </c:strRef>
          </c:cat>
          <c:val>
            <c:numRef>
              <c:f>'Feb 2012'!$D$30:$D$33</c:f>
              <c:numCache>
                <c:formatCode>0%</c:formatCode>
                <c:ptCount val="4"/>
                <c:pt idx="0">
                  <c:v>0.55287958115183244</c:v>
                </c:pt>
                <c:pt idx="1">
                  <c:v>0.31329842931937657</c:v>
                </c:pt>
                <c:pt idx="2">
                  <c:v>5.5287958115183312E-2</c:v>
                </c:pt>
                <c:pt idx="3">
                  <c:v>7.8534031413613134E-2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D2A-47F6-A4FC-4D7573B4CEED}"/>
            </c:ext>
          </c:extLst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3052" tIns="46526" rIns="93052" bIns="465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5" y="0"/>
            <a:ext cx="4029282" cy="350760"/>
          </a:xfrm>
          <a:prstGeom prst="rect">
            <a:avLst/>
          </a:prstGeom>
        </p:spPr>
        <p:txBody>
          <a:bodyPr vert="horz" lIns="93052" tIns="46526" rIns="93052" bIns="465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A1047A-0B67-4BD9-8C4A-149D15A7D84E}" type="datetimeFigureOut">
              <a:rPr lang="en-US"/>
              <a:pPr>
                <a:defRPr/>
              </a:pPr>
              <a:t>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3052" tIns="46526" rIns="93052" bIns="465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5" y="6658443"/>
            <a:ext cx="4029282" cy="350760"/>
          </a:xfrm>
          <a:prstGeom prst="rect">
            <a:avLst/>
          </a:prstGeom>
        </p:spPr>
        <p:txBody>
          <a:bodyPr vert="horz" lIns="93052" tIns="46526" rIns="93052" bIns="465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F5D0A6-306E-4168-9E9F-6B5D46BD4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3052" tIns="46526" rIns="93052" bIns="465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5" y="0"/>
            <a:ext cx="4029282" cy="350760"/>
          </a:xfrm>
          <a:prstGeom prst="rect">
            <a:avLst/>
          </a:prstGeom>
        </p:spPr>
        <p:txBody>
          <a:bodyPr vert="horz" lIns="93052" tIns="46526" rIns="93052" bIns="465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F54B9D-6991-425C-87A2-33025296EEE1}" type="datetimeFigureOut">
              <a:rPr lang="en-US"/>
              <a:pPr>
                <a:defRPr/>
              </a:pPr>
              <a:t>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52" tIns="46526" rIns="93052" bIns="465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4" y="3330423"/>
            <a:ext cx="7435436" cy="3154441"/>
          </a:xfrm>
          <a:prstGeom prst="rect">
            <a:avLst/>
          </a:prstGeom>
        </p:spPr>
        <p:txBody>
          <a:bodyPr vert="horz" lIns="93052" tIns="46526" rIns="93052" bIns="465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3052" tIns="46526" rIns="93052" bIns="465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5" y="6658443"/>
            <a:ext cx="4029282" cy="350760"/>
          </a:xfrm>
          <a:prstGeom prst="rect">
            <a:avLst/>
          </a:prstGeom>
        </p:spPr>
        <p:txBody>
          <a:bodyPr vert="horz" lIns="93052" tIns="46526" rIns="93052" bIns="465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32C394-05FD-46ED-8231-82E85A23B2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Business</a:t>
            </a:r>
            <a:r>
              <a:rPr lang="en-US" altLang="en-US" baseline="0" dirty="0"/>
              <a:t> water use accounts for a significant portion of water use in our county. </a:t>
            </a:r>
            <a:r>
              <a:rPr lang="en-US" altLang="en-US" dirty="0"/>
              <a:t>Though</a:t>
            </a:r>
            <a:r>
              <a:rPr lang="en-US" altLang="en-US" baseline="0" dirty="0"/>
              <a:t> </a:t>
            </a:r>
            <a:r>
              <a:rPr lang="en-US" altLang="en-US" dirty="0"/>
              <a:t>residential use makes up just over half of all water used in the county, business makes up about one-third of water usage.</a:t>
            </a:r>
            <a:r>
              <a:rPr lang="en-US" altLang="en-US" baseline="0" dirty="0"/>
              <a:t> A</a:t>
            </a:r>
            <a:r>
              <a:rPr lang="en-US" altLang="en-US" dirty="0"/>
              <a:t>g is only 8% of all water used in the county.  There’s also a tiny sliver for what’s called dedicated meter landscaping—it’s literally landscaping that has its own metered usage.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793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>
            <a:extLst>
              <a:ext uri="{FF2B5EF4-FFF2-40B4-BE49-F238E27FC236}">
                <a16:creationId xmlns:a16="http://schemas.microsoft.com/office/drawing/2014/main" xmlns="" id="{EB782940-4F69-4820-BD30-AA4B6AE8D0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>
            <a:extLst>
              <a:ext uri="{FF2B5EF4-FFF2-40B4-BE49-F238E27FC236}">
                <a16:creationId xmlns:a16="http://schemas.microsoft.com/office/drawing/2014/main" xmlns="" id="{D7365C7F-F7B0-4F62-A89D-655A5B4A72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We are here to help you Make Conservation a Way of Life. A variety of programs and resources are available, many of them are free. You can learn more online. I’m going to focus on our commercial rebates.</a:t>
            </a:r>
          </a:p>
        </p:txBody>
      </p:sp>
    </p:spTree>
    <p:extLst>
      <p:ext uri="{BB962C8B-B14F-4D97-AF65-F5344CB8AC3E}">
        <p14:creationId xmlns:p14="http://schemas.microsoft.com/office/powerpoint/2010/main" xmlns="" val="937160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>
            <a:extLst>
              <a:ext uri="{FF2B5EF4-FFF2-40B4-BE49-F238E27FC236}">
                <a16:creationId xmlns:a16="http://schemas.microsoft.com/office/drawing/2014/main" xmlns="" id="{EB782940-4F69-4820-BD30-AA4B6AE8D0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Notes Placeholder 2">
            <a:extLst>
              <a:ext uri="{FF2B5EF4-FFF2-40B4-BE49-F238E27FC236}">
                <a16:creationId xmlns:a16="http://schemas.microsoft.com/office/drawing/2014/main" xmlns="" id="{D7365C7F-F7B0-4F62-A89D-655A5B4A72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We are here to help you Make Conservation a Way of Life. A variety of programs and resources are available, many of them are free. You can learn more online. I’m going to focus on our commercial rebates.</a:t>
            </a:r>
          </a:p>
        </p:txBody>
      </p:sp>
    </p:spTree>
    <p:extLst>
      <p:ext uri="{BB962C8B-B14F-4D97-AF65-F5344CB8AC3E}">
        <p14:creationId xmlns:p14="http://schemas.microsoft.com/office/powerpoint/2010/main" xmlns="" val="100162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Hadco</a:t>
            </a:r>
            <a:r>
              <a:rPr lang="en-US" dirty="0"/>
              <a:t> in ‘99. Had to use an old one to find high</a:t>
            </a:r>
            <a:r>
              <a:rPr lang="en-US" baseline="0" dirty="0"/>
              <a:t> percentage of project cost coverage with high rebate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32C394-05FD-46ED-8231-82E85A23B2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72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With that, I’ll thank you for your time today and answer any questions you may have.</a:t>
            </a:r>
          </a:p>
        </p:txBody>
      </p:sp>
    </p:spTree>
    <p:extLst>
      <p:ext uri="{BB962C8B-B14F-4D97-AF65-F5344CB8AC3E}">
        <p14:creationId xmlns:p14="http://schemas.microsoft.com/office/powerpoint/2010/main" xmlns="" val="229613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0" y="4953000"/>
            <a:ext cx="241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itle, Content, and Diagram,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457200" y="3733800"/>
            <a:ext cx="8229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5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221E3522-C9A7-4131-B86C-E70524CB05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Title, Two Contents,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6"/>
          </p:nvPr>
        </p:nvSpPr>
        <p:spPr>
          <a:xfrm>
            <a:off x="457200" y="1143000"/>
            <a:ext cx="2057400" cy="495300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6629400" y="1143000"/>
            <a:ext cx="2057400" cy="495300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5"/>
          </p:nvPr>
        </p:nvSpPr>
        <p:spPr>
          <a:xfrm>
            <a:off x="25908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9EFED6F0-C521-496C-85D8-13D7197A72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itle, Two Contents,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6629400" y="1143000"/>
            <a:ext cx="2057400" cy="495300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5"/>
          </p:nvPr>
        </p:nvSpPr>
        <p:spPr>
          <a:xfrm>
            <a:off x="25908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6"/>
          </p:nvPr>
        </p:nvSpPr>
        <p:spPr>
          <a:xfrm>
            <a:off x="457200" y="1143000"/>
            <a:ext cx="2057400" cy="495300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D260C9A8-E63C-4F45-AF1E-0C4C1CD165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itle, Content, and Full-Blee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6"/>
          </p:nvPr>
        </p:nvSpPr>
        <p:spPr>
          <a:xfrm>
            <a:off x="6629400" y="1143000"/>
            <a:ext cx="2057400" cy="4953000"/>
          </a:xfrm>
          <a:solidFill>
            <a:schemeClr val="bg1">
              <a:alpha val="85000"/>
            </a:schemeClr>
          </a:solidFill>
        </p:spPr>
        <p:txBody>
          <a:bodyPr>
            <a:noAutofit/>
          </a:bodyPr>
          <a:lstStyle>
            <a:lvl1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1pPr>
            <a:lvl2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2pPr>
            <a:lvl3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3pPr>
            <a:lvl4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4pPr>
            <a:lvl5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DC3D146F-D648-4CF8-998A-8440BE0E4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itle, Content, and Two Full-Bleed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4572000" y="914400"/>
            <a:ext cx="4572000" cy="5943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0" y="914400"/>
            <a:ext cx="4572000" cy="5943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6"/>
          </p:nvPr>
        </p:nvSpPr>
        <p:spPr>
          <a:xfrm>
            <a:off x="6629400" y="1143000"/>
            <a:ext cx="2057400" cy="4953000"/>
          </a:xfrm>
          <a:solidFill>
            <a:schemeClr val="bg1">
              <a:alpha val="85000"/>
            </a:schemeClr>
          </a:solidFill>
        </p:spPr>
        <p:txBody>
          <a:bodyPr>
            <a:noAutofit/>
          </a:bodyPr>
          <a:lstStyle>
            <a:lvl1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1pPr>
            <a:lvl2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2pPr>
            <a:lvl3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3pPr>
            <a:lvl4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4pPr>
            <a:lvl5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F3A9D98-2860-42ED-828E-3266C90BF4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0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0" y="4953000"/>
            <a:ext cx="241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A5C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b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A5C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A5C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42F342A-C16F-462C-B317-0A9C3B09E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_Title, Content,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A5C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47244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5"/>
          </p:nvPr>
        </p:nvSpPr>
        <p:spPr>
          <a:xfrm>
            <a:off x="4572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EF8A94B7-73D9-469A-8816-D417D71B6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_Title, Content, and Full-Blee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A5C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6"/>
          </p:nvPr>
        </p:nvSpPr>
        <p:spPr>
          <a:xfrm>
            <a:off x="6629400" y="1143000"/>
            <a:ext cx="2057400" cy="4953000"/>
          </a:xfrm>
          <a:solidFill>
            <a:schemeClr val="bg1">
              <a:alpha val="85000"/>
            </a:schemeClr>
          </a:solidFill>
        </p:spPr>
        <p:txBody>
          <a:bodyPr>
            <a:noAutofit/>
          </a:bodyPr>
          <a:lstStyle>
            <a:lvl1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1pPr>
            <a:lvl2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2pPr>
            <a:lvl3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3pPr>
            <a:lvl4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4pPr>
            <a:lvl5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5B4B2F0-292E-4072-8E51-62061E4F9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b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_Title, Content, and Two Full-Bleed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A5C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4572000" y="914400"/>
            <a:ext cx="4572000" cy="5943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0" y="914400"/>
            <a:ext cx="4572000" cy="5943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6"/>
          </p:nvPr>
        </p:nvSpPr>
        <p:spPr>
          <a:xfrm>
            <a:off x="6629400" y="1143000"/>
            <a:ext cx="2057400" cy="4953000"/>
          </a:xfrm>
          <a:solidFill>
            <a:schemeClr val="bg1">
              <a:alpha val="85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Tx/>
              <a:buBlip>
                <a:blip r:embed="rId2"/>
              </a:buBlip>
              <a:defRPr lang="en-US" sz="1200" kern="1200" dirty="0" smtClean="0">
                <a:solidFill>
                  <a:srgbClr val="EAEAEA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Tx/>
              <a:buBlip>
                <a:blip r:embed="rId2"/>
              </a:buBlip>
              <a:defRPr lang="en-US" sz="1200" kern="1200" dirty="0" smtClean="0">
                <a:solidFill>
                  <a:srgbClr val="EAEAEA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Tx/>
              <a:buBlip>
                <a:blip r:embed="rId2"/>
              </a:buBlip>
              <a:defRPr lang="en-US" sz="1200" kern="1200" dirty="0" smtClean="0">
                <a:solidFill>
                  <a:srgbClr val="EAEAEA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Tx/>
              <a:buBlip>
                <a:blip r:embed="rId2"/>
              </a:buBlip>
              <a:defRPr lang="en-US" sz="1200" kern="1200" dirty="0" smtClean="0">
                <a:solidFill>
                  <a:srgbClr val="EAEAEA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Tx/>
              <a:buBlip>
                <a:blip r:embed="rId2"/>
              </a:buBlip>
              <a:defRPr lang="en-US" sz="1200" kern="1200" dirty="0">
                <a:solidFill>
                  <a:srgbClr val="EAEAEA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F6128473-0E18-4B2B-95B0-1DE9DCC07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0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0" y="4953000"/>
            <a:ext cx="241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E2B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b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E2B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E2B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EFBEDAE-7452-4E4C-B8FB-F873E0E681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Title, Content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E2B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" y="5791200"/>
            <a:ext cx="6934200" cy="457200"/>
          </a:xfrm>
        </p:spPr>
        <p:txBody>
          <a:bodyPr>
            <a:noAutofit/>
          </a:bodyPr>
          <a:lstStyle>
            <a:lvl1pPr>
              <a:buNone/>
              <a:defRPr sz="120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121E04AA-0088-4D3C-9F24-31973F346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Title, Content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E2B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" y="5791200"/>
            <a:ext cx="8229600" cy="457200"/>
          </a:xfrm>
        </p:spPr>
        <p:txBody>
          <a:bodyPr>
            <a:noAutofit/>
          </a:bodyPr>
          <a:lstStyle>
            <a:lvl1pPr>
              <a:buNone/>
              <a:defRPr sz="120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DE4EFF5E-04B3-4B3A-B8E9-50F1DF1096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0" y="4953000"/>
            <a:ext cx="241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F79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b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F79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F79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6C0F718-8475-434E-B3CD-5AC988C441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_Title, Content,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F79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47244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5"/>
          </p:nvPr>
        </p:nvSpPr>
        <p:spPr>
          <a:xfrm>
            <a:off x="4572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EE413B05-BED2-467E-AFCF-9180CAF688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983163"/>
          </a:xfrm>
        </p:spPr>
        <p:txBody>
          <a:bodyPr/>
          <a:lstStyle>
            <a:lvl1pPr>
              <a:buFontTx/>
              <a:buBlip>
                <a:blip r:embed="rId3"/>
              </a:buBlip>
              <a:defRPr sz="3200"/>
            </a:lvl1pPr>
            <a:lvl2pPr>
              <a:buFontTx/>
              <a:buBlip>
                <a:blip r:embed="rId3"/>
              </a:buBlip>
              <a:defRPr sz="2800"/>
            </a:lvl2pPr>
            <a:lvl3pPr>
              <a:buSzPct val="100000"/>
              <a:buFontTx/>
              <a:buBlip>
                <a:blip r:embed="rId3"/>
              </a:buBlip>
              <a:defRPr sz="2400"/>
            </a:lvl3pPr>
            <a:lvl4pPr>
              <a:buSzPct val="100000"/>
              <a:buFontTx/>
              <a:buBlip>
                <a:blip r:embed="rId3"/>
              </a:buBlip>
              <a:defRPr sz="2000"/>
            </a:lvl4pPr>
            <a:lvl5pPr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_Title, Content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F79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" y="5791200"/>
            <a:ext cx="6934200" cy="457200"/>
          </a:xfrm>
        </p:spPr>
        <p:txBody>
          <a:bodyPr>
            <a:noAutofit/>
          </a:bodyPr>
          <a:lstStyle>
            <a:lvl1pPr>
              <a:buNone/>
              <a:defRPr sz="120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D94183CC-8842-46FA-A1E2-333977104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_Title, Content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F79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" y="5791200"/>
            <a:ext cx="8229600" cy="457200"/>
          </a:xfrm>
        </p:spPr>
        <p:txBody>
          <a:bodyPr>
            <a:noAutofit/>
          </a:bodyPr>
          <a:lstStyle>
            <a:lvl1pPr>
              <a:buNone/>
              <a:defRPr sz="120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2C223054-AF82-4A51-9007-38EFA50359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_Title, Content, and Diagram,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F79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457200" y="3733800"/>
            <a:ext cx="8229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5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332A68C2-5252-43AA-BFFB-E15CFFBF0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_Title, Content, and Full-Blee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F79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0" y="914400"/>
            <a:ext cx="9144000" cy="5943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6"/>
          </p:nvPr>
        </p:nvSpPr>
        <p:spPr>
          <a:xfrm>
            <a:off x="6629400" y="1143000"/>
            <a:ext cx="2057400" cy="4953000"/>
          </a:xfrm>
          <a:solidFill>
            <a:schemeClr val="bg1">
              <a:alpha val="85000"/>
            </a:schemeClr>
          </a:solidFill>
        </p:spPr>
        <p:txBody>
          <a:bodyPr>
            <a:noAutofit/>
          </a:bodyPr>
          <a:lstStyle>
            <a:lvl1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1pPr>
            <a:lvl2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2pPr>
            <a:lvl3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3pPr>
            <a:lvl4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4pPr>
            <a:lvl5pPr>
              <a:lnSpc>
                <a:spcPct val="150000"/>
              </a:lnSpc>
              <a:buFontTx/>
              <a:buBlip>
                <a:blip r:embed="rId2"/>
              </a:buBlip>
              <a:defRPr sz="1200">
                <a:solidFill>
                  <a:srgbClr val="EAEAE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DA2CC94B-F000-4F8E-A8AC-7CDA2FEF0B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a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0" y="4953000"/>
            <a:ext cx="241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7493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b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057400"/>
            <a:ext cx="9144000" cy="20574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114800"/>
            <a:ext cx="9144000" cy="228600"/>
          </a:xfrm>
          <a:prstGeom prst="rect">
            <a:avLst/>
          </a:prstGeom>
          <a:solidFill>
            <a:srgbClr val="7493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7575"/>
            <a:ext cx="7772400" cy="1470025"/>
          </a:xfrm>
        </p:spPr>
        <p:txBody>
          <a:bodyPr>
            <a:normAutofit/>
          </a:bodyPr>
          <a:lstStyle>
            <a:lvl1pPr algn="r">
              <a:defRPr sz="4000" baseline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400800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1">
                    <a:lumMod val="40000"/>
                    <a:lumOff val="6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b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983163"/>
          </a:xfrm>
        </p:spPr>
        <p:txBody>
          <a:bodyPr/>
          <a:lstStyle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983163"/>
          </a:xfrm>
        </p:spPr>
        <p:txBody>
          <a:bodyPr/>
          <a:lstStyle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Title, Content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" y="5791200"/>
            <a:ext cx="6934200" cy="457200"/>
          </a:xfrm>
        </p:spPr>
        <p:txBody>
          <a:bodyPr>
            <a:noAutofit/>
          </a:bodyPr>
          <a:lstStyle>
            <a:lvl1pPr>
              <a:buNone/>
              <a:defRPr sz="120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7D25268-4DC3-425E-B675-1346B32067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itle, Content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" y="5791200"/>
            <a:ext cx="8229600" cy="457200"/>
          </a:xfrm>
        </p:spPr>
        <p:txBody>
          <a:bodyPr>
            <a:noAutofit/>
          </a:bodyPr>
          <a:lstStyle>
            <a:lvl1pPr>
              <a:buNone/>
              <a:defRPr sz="120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9A68365B-49FE-44BC-B7DE-2432EDDD79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Title, Content,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47244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5"/>
          </p:nvPr>
        </p:nvSpPr>
        <p:spPr>
          <a:xfrm>
            <a:off x="4572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D35EB1D9-B2A5-4F2C-B514-75274B6B0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Title, Content,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47244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5"/>
          </p:nvPr>
        </p:nvSpPr>
        <p:spPr>
          <a:xfrm>
            <a:off x="457200" y="1143000"/>
            <a:ext cx="396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948D385-1774-4203-99E7-AAD478EB7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Title, Content, and Diagram,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:\A1 Neighborhood Relations\Yearly Initiatives\Powerpoint Slide Request\04_Re.design Templates\LINA\01_Light BG\Links\Logo.pn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91400" y="5791200"/>
            <a:ext cx="1608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0"/>
            <a:ext cx="9144000" cy="228600"/>
          </a:xfrm>
          <a:prstGeom prst="rect">
            <a:avLst/>
          </a:prstGeom>
          <a:solidFill>
            <a:srgbClr val="CCD9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28600" cy="914400"/>
          </a:xfrm>
          <a:prstGeom prst="rect">
            <a:avLst/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62000" y="6324600"/>
            <a:ext cx="304800" cy="365125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|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457200" y="3733800"/>
            <a:ext cx="8229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>
            <a:lvl1pPr algn="l"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Content Placeholder 19"/>
          <p:cNvSpPr>
            <a:spLocks noGrp="1"/>
          </p:cNvSpPr>
          <p:nvPr>
            <p:ph sz="quarter" idx="15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3400" y="685800"/>
            <a:ext cx="8153400" cy="2286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None/>
              <a:defRPr sz="1000"/>
            </a:lvl1pPr>
            <a:lvl2pPr>
              <a:lnSpc>
                <a:spcPct val="100000"/>
              </a:lnSpc>
              <a:buNone/>
              <a:defRPr sz="1000"/>
            </a:lvl2pPr>
            <a:lvl3pPr>
              <a:lnSpc>
                <a:spcPct val="100000"/>
              </a:lnSpc>
              <a:buNone/>
              <a:defRPr sz="1000"/>
            </a:lvl3pPr>
            <a:lvl4pPr>
              <a:lnSpc>
                <a:spcPct val="100000"/>
              </a:lnSpc>
              <a:buNone/>
              <a:defRPr sz="1000"/>
            </a:lvl4pPr>
            <a:lvl5pPr>
              <a:lnSpc>
                <a:spcPct val="100000"/>
              </a:lnSpc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57200" y="6340475"/>
            <a:ext cx="3810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50E61E9-BC0D-4E5A-B4A1-8E57490F2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990600" y="6340475"/>
            <a:ext cx="2743200" cy="365125"/>
          </a:xfrm>
        </p:spPr>
        <p:txBody>
          <a:bodyPr/>
          <a:lstStyle>
            <a:lvl1pPr algn="l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Quarterly Performance Report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A14B62-301A-4F90-8722-03B3F04A8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Quarterly Performance Report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  <p:sldLayoutId id="2147483755" r:id="rId19"/>
    <p:sldLayoutId id="2147483756" r:id="rId20"/>
    <p:sldLayoutId id="2147483757" r:id="rId21"/>
    <p:sldLayoutId id="2147483758" r:id="rId22"/>
    <p:sldLayoutId id="2147483759" r:id="rId23"/>
    <p:sldLayoutId id="2147483760" r:id="rId24"/>
    <p:sldLayoutId id="2147483761" r:id="rId25"/>
    <p:sldLayoutId id="2147483762" r:id="rId26"/>
    <p:sldLayoutId id="2147483763" r:id="rId27"/>
    <p:sldLayoutId id="2147483764" r:id="rId28"/>
    <p:sldLayoutId id="2147483765" r:id="rId29"/>
    <p:sldLayoutId id="2147483766" r:id="rId30"/>
    <p:sldLayoutId id="2147483767" r:id="rId31"/>
    <p:sldLayoutId id="2147483768" r:id="rId32"/>
    <p:sldLayoutId id="2147483769" r:id="rId33"/>
    <p:sldLayoutId id="2147483770" r:id="rId34"/>
    <p:sldLayoutId id="2147483771" r:id="rId35"/>
    <p:sldLayoutId id="2147483785" r:id="rId36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rgbClr val="FFFFFF"/>
          </a:solidFill>
          <a:latin typeface="Century Gothic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Century Gothic" pitchFamily="34" charset="0"/>
        </a:defRPr>
      </a:lvl9pPr>
    </p:titleStyle>
    <p:bodyStyle>
      <a:lvl1pPr marL="342900" indent="-342900" algn="l" rtl="0" fontAlgn="base">
        <a:lnSpc>
          <a:spcPct val="150000"/>
        </a:lnSpc>
        <a:spcBef>
          <a:spcPct val="20000"/>
        </a:spcBef>
        <a:spcAft>
          <a:spcPct val="0"/>
        </a:spcAft>
        <a:buBlip>
          <a:blip r:embed="rId38"/>
        </a:buBlip>
        <a:defRPr sz="3200" kern="1200">
          <a:solidFill>
            <a:srgbClr val="000000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fontAlgn="base">
        <a:lnSpc>
          <a:spcPct val="150000"/>
        </a:lnSpc>
        <a:spcBef>
          <a:spcPct val="20000"/>
        </a:spcBef>
        <a:spcAft>
          <a:spcPct val="0"/>
        </a:spcAft>
        <a:buBlip>
          <a:blip r:embed="rId38"/>
        </a:buBlip>
        <a:defRPr sz="2800" kern="1200">
          <a:solidFill>
            <a:srgbClr val="000000"/>
          </a:solidFill>
          <a:latin typeface="Century Gothic" pitchFamily="34" charset="0"/>
          <a:ea typeface="+mn-ea"/>
          <a:cs typeface="+mn-cs"/>
        </a:defRPr>
      </a:lvl2pPr>
      <a:lvl3pPr marL="1143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Blip>
          <a:blip r:embed="rId38"/>
        </a:buBlip>
        <a:defRPr sz="2400" kern="1200">
          <a:solidFill>
            <a:srgbClr val="000000"/>
          </a:solidFill>
          <a:latin typeface="Century Gothic" pitchFamily="34" charset="0"/>
          <a:ea typeface="+mn-ea"/>
          <a:cs typeface="+mn-cs"/>
        </a:defRPr>
      </a:lvl3pPr>
      <a:lvl4pPr marL="1600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Blip>
          <a:blip r:embed="rId38"/>
        </a:buBlip>
        <a:defRPr kern="1200">
          <a:solidFill>
            <a:srgbClr val="000000"/>
          </a:solidFill>
          <a:latin typeface="Century Gothic" pitchFamily="34" charset="0"/>
          <a:ea typeface="+mn-ea"/>
          <a:cs typeface="+mn-cs"/>
        </a:defRPr>
      </a:lvl4pPr>
      <a:lvl5pPr marL="20574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Blip>
          <a:blip r:embed="rId38"/>
        </a:buBlip>
        <a:defRPr kern="1200">
          <a:solidFill>
            <a:srgbClr val="000000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hyperlink" Target="mailto:gdelapiedra@valleywater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347663" y="2498725"/>
            <a:ext cx="8153400" cy="147002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/>
              <a:t>Water Efficient Technology (WET) Rebates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Supporting Solutions for a Water Sustainable Future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27" name="Subtitle 26"/>
          <p:cNvSpPr>
            <a:spLocks noGrp="1"/>
          </p:cNvSpPr>
          <p:nvPr>
            <p:ph type="subTitle" idx="1"/>
          </p:nvPr>
        </p:nvSpPr>
        <p:spPr>
          <a:xfrm>
            <a:off x="367541" y="4695409"/>
            <a:ext cx="6400800" cy="17526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Neeta Bijoor, PhD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December 5, 2017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19430" y="139148"/>
            <a:ext cx="963265" cy="17691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3052" y="139148"/>
            <a:ext cx="1878496" cy="14088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Onsite Reuse </a:t>
            </a:r>
            <a:r>
              <a:rPr lang="en-US" dirty="0"/>
              <a:t>Rebate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9285" y="1218511"/>
            <a:ext cx="4084983" cy="4602163"/>
          </a:xfrm>
        </p:spPr>
        <p:txBody>
          <a:bodyPr/>
          <a:lstStyle/>
          <a:p>
            <a:r>
              <a:rPr lang="en-US" sz="2400" dirty="0"/>
              <a:t>Local Electronics Company</a:t>
            </a:r>
          </a:p>
          <a:p>
            <a:r>
              <a:rPr lang="en-US" sz="2400" b="1" dirty="0"/>
              <a:t>Rebate: $47,988</a:t>
            </a:r>
          </a:p>
          <a:p>
            <a:pPr marL="0" indent="0">
              <a:buNone/>
            </a:pPr>
            <a:r>
              <a:rPr lang="en-US" sz="2400" dirty="0"/>
              <a:t>    43% of project cost</a:t>
            </a:r>
          </a:p>
          <a:p>
            <a:r>
              <a:rPr lang="en-US" sz="2400" dirty="0"/>
              <a:t>8,973,756 gallons saved annually (11,997 CCF)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25117" y="1218512"/>
            <a:ext cx="4084983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Local Printed Circuit Boards Manufacturer</a:t>
            </a:r>
          </a:p>
          <a:p>
            <a:r>
              <a:rPr lang="en-US" sz="2400" b="1" dirty="0"/>
              <a:t>Rebate: $15,220</a:t>
            </a:r>
          </a:p>
          <a:p>
            <a:pPr marL="0" indent="0">
              <a:buNone/>
            </a:pPr>
            <a:r>
              <a:rPr lang="en-US" sz="2400" dirty="0"/>
              <a:t>    40% of project cost</a:t>
            </a:r>
          </a:p>
          <a:p>
            <a:r>
              <a:rPr lang="en-US" sz="2400" dirty="0"/>
              <a:t>2,846,140 gallons saved annually (3,805 CCF)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85342" y="4862590"/>
            <a:ext cx="966704" cy="177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379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Titl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152400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7833" y="3097618"/>
            <a:ext cx="8229600" cy="16002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lnSpc>
                <a:spcPts val="5000"/>
              </a:lnSpc>
              <a:spcAft>
                <a:spcPts val="0"/>
              </a:spcAft>
              <a:defRPr/>
            </a:pPr>
            <a:r>
              <a:rPr lang="en-US" sz="3100" b="1" dirty="0"/>
              <a:t>Neeta Bijoor, PhD</a:t>
            </a:r>
            <a:br>
              <a:rPr lang="en-US" sz="3100" b="1" dirty="0"/>
            </a:br>
            <a:r>
              <a:rPr lang="en-US" sz="3100" b="1" dirty="0">
                <a:hlinkClick r:id="rId4"/>
              </a:rPr>
              <a:t>nbijoor@valleywater.org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/>
              <a:t>408-630-2040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298868" y="4747217"/>
            <a:ext cx="56248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http://www.valleywater.org/Programs/CommercialRebates.aspx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368595" y="5284217"/>
            <a:ext cx="1115091" cy="11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957708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916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Water demands in Santa Clara County</a:t>
            </a:r>
          </a:p>
        </p:txBody>
      </p:sp>
      <p:sp>
        <p:nvSpPr>
          <p:cNvPr id="27651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382000" y="6400800"/>
            <a:ext cx="3810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302823-EE3C-41C5-AED1-D2881A88B77C}" type="slidenum">
              <a:rPr lang="en-US" altLang="en-US" sz="1200">
                <a:solidFill>
                  <a:schemeClr val="bg1"/>
                </a:solidFill>
                <a:latin typeface="Century Gothic" panose="020B0502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-381000" y="9906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4" name="Slide Number Placeholder 5"/>
          <p:cNvSpPr txBox="1">
            <a:spLocks/>
          </p:cNvSpPr>
          <p:nvPr/>
        </p:nvSpPr>
        <p:spPr bwMode="auto">
          <a:xfrm>
            <a:off x="228600" y="6484938"/>
            <a:ext cx="1219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3D003D-5076-4E56-9DE6-2522C2287E82}" type="slidenum">
              <a:rPr lang="en-US" altLang="en-US" sz="1000">
                <a:solidFill>
                  <a:srgbClr val="909090"/>
                </a:solidFill>
                <a:latin typeface="Century Gothic" panose="020B0502020202020204" pitchFamily="34" charset="0"/>
              </a:rPr>
              <a:pPr eaLnBrk="1" hangingPunct="1"/>
              <a:t>2</a:t>
            </a:fld>
            <a:endParaRPr lang="en-US" altLang="en-US" sz="1000">
              <a:solidFill>
                <a:srgbClr val="909090"/>
              </a:solidFill>
              <a:latin typeface="Century Gothic" panose="020B0502020202020204" pitchFamily="34" charset="0"/>
            </a:endParaRPr>
          </a:p>
          <a:p>
            <a:pPr eaLnBrk="1" hangingPunct="1"/>
            <a:endParaRPr lang="en-US" altLang="en-US" sz="1000">
              <a:solidFill>
                <a:srgbClr val="90909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79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>
            <a:extLst>
              <a:ext uri="{FF2B5EF4-FFF2-40B4-BE49-F238E27FC236}">
                <a16:creationId xmlns:a16="http://schemas.microsoft.com/office/drawing/2014/main" xmlns="" id="{88A4C198-6D05-4EBC-B633-F233C97B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Your Water District is Here to Help!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/>
          <a:srcRect/>
          <a:stretch/>
        </p:blipFill>
        <p:spPr>
          <a:xfrm>
            <a:off x="2246242" y="941473"/>
            <a:ext cx="4840357" cy="584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23117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>
            <a:extLst>
              <a:ext uri="{FF2B5EF4-FFF2-40B4-BE49-F238E27FC236}">
                <a16:creationId xmlns:a16="http://schemas.microsoft.com/office/drawing/2014/main" xmlns="" id="{88A4C198-6D05-4EBC-B633-F233C97B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Your Water District is Here to Help!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/>
          <a:srcRect/>
          <a:stretch/>
        </p:blipFill>
        <p:spPr>
          <a:xfrm>
            <a:off x="2246242" y="941473"/>
            <a:ext cx="4840357" cy="58418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55973" y="3588027"/>
            <a:ext cx="1530626" cy="16399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5787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Efficient Technology (WET) Rebate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09" y="1447800"/>
            <a:ext cx="9014791" cy="4983163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3400" b="1" dirty="0"/>
              <a:t>Your business can receive up to $50,000 for the installation of water efficient technology!</a:t>
            </a:r>
          </a:p>
          <a:p>
            <a:pPr>
              <a:spcBef>
                <a:spcPts val="500"/>
              </a:spcBef>
            </a:pPr>
            <a:endParaRPr lang="en-US" sz="800" b="1" dirty="0"/>
          </a:p>
          <a:p>
            <a:pPr>
              <a:spcBef>
                <a:spcPts val="500"/>
              </a:spcBef>
            </a:pPr>
            <a:r>
              <a:rPr lang="en-US" sz="3000" dirty="0"/>
              <a:t>Provided by Santa Clara Valley Water District</a:t>
            </a:r>
          </a:p>
          <a:p>
            <a:pPr marL="0" indent="0">
              <a:spcBef>
                <a:spcPts val="500"/>
              </a:spcBef>
              <a:buNone/>
            </a:pPr>
            <a:endParaRPr lang="en-US" sz="100" dirty="0"/>
          </a:p>
          <a:p>
            <a:pPr>
              <a:spcBef>
                <a:spcPts val="500"/>
              </a:spcBef>
            </a:pPr>
            <a:r>
              <a:rPr lang="en-US" sz="1800" dirty="0"/>
              <a:t>Commercial, Institutional, and Industrial customers</a:t>
            </a:r>
          </a:p>
          <a:p>
            <a:pPr>
              <a:spcBef>
                <a:spcPts val="500"/>
              </a:spcBef>
            </a:pPr>
            <a:r>
              <a:rPr lang="en-US" sz="1800" dirty="0"/>
              <a:t>Subject to funding availability</a:t>
            </a:r>
          </a:p>
          <a:p>
            <a:pPr>
              <a:spcBef>
                <a:spcPts val="500"/>
              </a:spcBef>
            </a:pPr>
            <a:r>
              <a:rPr lang="en-US" sz="1800" dirty="0"/>
              <a:t>Requirements must be met</a:t>
            </a:r>
          </a:p>
          <a:p>
            <a:pPr lvl="1"/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82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and Customized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3"/>
          </a:xfrm>
        </p:spPr>
        <p:txBody>
          <a:bodyPr/>
          <a:lstStyle/>
          <a:p>
            <a:r>
              <a:rPr lang="en-US" dirty="0"/>
              <a:t>A wide range of technology qualifies for a rebate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5893" y="3931184"/>
            <a:ext cx="1835934" cy="1376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6926" y="3995736"/>
            <a:ext cx="1764770" cy="13235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0101" y="4565374"/>
            <a:ext cx="1775792" cy="13318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1623" y="4505740"/>
            <a:ext cx="1855303" cy="139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580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Benefits of WET Rebates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2851"/>
            <a:ext cx="8229600" cy="3268038"/>
          </a:xfrm>
        </p:spPr>
        <p:txBody>
          <a:bodyPr/>
          <a:lstStyle/>
          <a:p>
            <a:pPr lvl="1"/>
            <a:r>
              <a:rPr lang="en-US" sz="3200" b="1" u="sng" dirty="0"/>
              <a:t>Modernize your facility</a:t>
            </a:r>
          </a:p>
          <a:p>
            <a:pPr lvl="1"/>
            <a:endParaRPr lang="en-US" sz="3200" dirty="0"/>
          </a:p>
          <a:p>
            <a:pPr lvl="1"/>
            <a:r>
              <a:rPr lang="en-US" sz="3200" b="1" u="sng" dirty="0"/>
              <a:t>Save money </a:t>
            </a:r>
            <a:r>
              <a:rPr lang="en-US" sz="3200" dirty="0"/>
              <a:t>on your water bill</a:t>
            </a:r>
          </a:p>
          <a:p>
            <a:pPr lvl="1"/>
            <a:endParaRPr lang="en-US" sz="3200" dirty="0"/>
          </a:p>
          <a:p>
            <a:pPr lvl="1"/>
            <a:r>
              <a:rPr lang="en-US" sz="3200" b="1" u="sng" dirty="0"/>
              <a:t>Conserve water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5655" y="1387849"/>
            <a:ext cx="2383703" cy="178777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60366" y="1386583"/>
            <a:ext cx="6141042" cy="178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3200"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2800"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  <a:defRPr sz="2400"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  <a:defRPr sz="2000"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kern="1200">
                <a:solidFill>
                  <a:srgbClr val="000000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756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Rebate 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830" y="1451821"/>
            <a:ext cx="6813361" cy="4983163"/>
          </a:xfrm>
        </p:spPr>
        <p:txBody>
          <a:bodyPr/>
          <a:lstStyle/>
          <a:p>
            <a:r>
              <a:rPr lang="en-US" dirty="0"/>
              <a:t>$4 per CCF* up to 50% of project cost</a:t>
            </a:r>
          </a:p>
          <a:p>
            <a:r>
              <a:rPr lang="en-US" dirty="0"/>
              <a:t>Maximum rebate: $50,000</a:t>
            </a:r>
          </a:p>
          <a:p>
            <a:r>
              <a:rPr lang="en-US" dirty="0"/>
              <a:t>Minimum rebate: $400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*1 CCF = 748 gallons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050199" y="2092612"/>
            <a:ext cx="1310012" cy="1950181"/>
            <a:chOff x="2962584" y="3350102"/>
            <a:chExt cx="1310012" cy="1950181"/>
          </a:xfrm>
        </p:grpSpPr>
        <p:sp>
          <p:nvSpPr>
            <p:cNvPr id="6" name="Oval 5"/>
            <p:cNvSpPr/>
            <p:nvPr/>
          </p:nvSpPr>
          <p:spPr>
            <a:xfrm>
              <a:off x="2962584" y="4198148"/>
              <a:ext cx="1083434" cy="110213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3026421" y="3350102"/>
              <a:ext cx="954860" cy="113288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0798" y="3988019"/>
              <a:ext cx="107179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>
                  <a:latin typeface="AR JULIAN" panose="02000000000000000000" pitchFamily="2" charset="0"/>
                </a:rPr>
                <a:t>$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0670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498"/>
            <a:ext cx="8686800" cy="49831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2200" dirty="0"/>
              <a:t>Onsite water reuse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1800" dirty="0"/>
              <a:t>Treated wastewater used again at the facility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1800" dirty="0"/>
              <a:t>Untreated process water used for a different purpose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2200" dirty="0"/>
              <a:t>Cooling tower efficiency upgrades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2200" dirty="0"/>
              <a:t>Chiller efficiency upgrades (e.g. air cooled)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r>
              <a:rPr lang="en-US" sz="2200" dirty="0"/>
              <a:t>Ozone systems for laundry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</a:pP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5372" y="4347869"/>
            <a:ext cx="2152075" cy="16094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2183" y="5152611"/>
            <a:ext cx="37006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 </a:t>
            </a:r>
            <a:r>
              <a:rPr lang="en-US" dirty="0"/>
              <a:t>The Santa Clara Valley Water District does not endorse or promote any specific company or their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5914402"/>
      </p:ext>
    </p:extLst>
  </p:cSld>
  <p:clrMapOvr>
    <a:masterClrMapping/>
  </p:clrMapOvr>
</p:sld>
</file>

<file path=ppt/theme/theme1.xml><?xml version="1.0" encoding="utf-8"?>
<a:theme xmlns:a="http://schemas.openxmlformats.org/drawingml/2006/main" name="01_PowerPointTemplate_LightBackground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ght Background Blue">
    <a:dk1>
      <a:srgbClr val="363636"/>
    </a:dk1>
    <a:lt1>
      <a:srgbClr val="363636"/>
    </a:lt1>
    <a:dk2>
      <a:srgbClr val="EAEAEA"/>
    </a:dk2>
    <a:lt2>
      <a:srgbClr val="EAEAEA"/>
    </a:lt2>
    <a:accent1>
      <a:srgbClr val="974E88"/>
    </a:accent1>
    <a:accent2>
      <a:srgbClr val="7AA751"/>
    </a:accent2>
    <a:accent3>
      <a:srgbClr val="F7974D"/>
    </a:accent3>
    <a:accent4>
      <a:srgbClr val="128ACB"/>
    </a:accent4>
    <a:accent5>
      <a:srgbClr val="8E5D24"/>
    </a:accent5>
    <a:accent6>
      <a:srgbClr val="DEAF45"/>
    </a:accent6>
    <a:hlink>
      <a:srgbClr val="754200"/>
    </a:hlink>
    <a:folHlink>
      <a:srgbClr val="754200"/>
    </a:folHlink>
  </a:clrScheme>
  <a:fontScheme name="Century Gothic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24131</TotalTime>
  <Words>463</Words>
  <Application>Microsoft Office PowerPoint</Application>
  <PresentationFormat>On-screen Show (4:3)</PresentationFormat>
  <Paragraphs>63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01_PowerPointTemplate_LightBackground</vt:lpstr>
      <vt:lpstr>Water Efficient Technology (WET) Rebates Supporting Solutions for a Water Sustainable Future </vt:lpstr>
      <vt:lpstr>Water demands in Santa Clara County</vt:lpstr>
      <vt:lpstr>Your Water District is Here to Help!</vt:lpstr>
      <vt:lpstr>Your Water District is Here to Help!</vt:lpstr>
      <vt:lpstr>Water Efficient Technology (WET) Rebate </vt:lpstr>
      <vt:lpstr>Flexible and Customized Approach</vt:lpstr>
      <vt:lpstr>Additional Benefits of WET Rebates</vt:lpstr>
      <vt:lpstr>Rebate Amount</vt:lpstr>
      <vt:lpstr>Sample Projects</vt:lpstr>
      <vt:lpstr>Onsite Reuse Rebate Examples</vt:lpstr>
      <vt:lpstr>Neeta Bijoor, PhD nbijoor@valleywater.org 408-630-2040  </vt:lpstr>
    </vt:vector>
  </TitlesOfParts>
  <Company>SCVWD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 PowerPoint Template</dc:title>
  <dc:creator>Lab</dc:creator>
  <cp:lastModifiedBy>sa</cp:lastModifiedBy>
  <cp:revision>1754</cp:revision>
  <cp:lastPrinted>2017-11-21T21:32:55Z</cp:lastPrinted>
  <dcterms:created xsi:type="dcterms:W3CDTF">2011-07-22T18:21:32Z</dcterms:created>
  <dcterms:modified xsi:type="dcterms:W3CDTF">2018-01-02T03:14:07Z</dcterms:modified>
</cp:coreProperties>
</file>