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1" r:id="rId2"/>
  </p:sldMasterIdLst>
  <p:notesMasterIdLst>
    <p:notesMasterId r:id="rId5"/>
  </p:notesMasterIdLst>
  <p:handoutMasterIdLst>
    <p:handoutMasterId r:id="rId6"/>
  </p:handoutMasterIdLst>
  <p:sldIdLst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3A0CD"/>
    <a:srgbClr val="90B4D8"/>
    <a:srgbClr val="34648F"/>
    <a:srgbClr val="11497B"/>
    <a:srgbClr val="000000"/>
    <a:srgbClr val="111700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8CCC-6F56-43DD-8E6C-EA1D04BE9FE9}" type="datetimeFigureOut">
              <a:rPr lang="en-GB" smtClean="0"/>
              <a:pPr/>
              <a:t>01/01/2018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AB28-5B9C-4697-8701-0D3AA7BAF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349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8A068-4DD0-45F4-94E7-C55B9B1640CE}" type="datetimeFigureOut">
              <a:rPr lang="en-GB" smtClean="0"/>
              <a:pPr/>
              <a:t>01/01/2018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AEDA-FA2C-4C5B-8D07-E10DAED93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2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>
            <a:extLst>
              <a:ext uri="{FF2B5EF4-FFF2-40B4-BE49-F238E27FC236}">
                <a16:creationId xmlns:a16="http://schemas.microsoft.com/office/drawing/2014/main" xmlns="" id="{B9182ADB-8C76-470A-B1A8-18B80ADAC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Pladsholder til noter 2">
            <a:extLst>
              <a:ext uri="{FF2B5EF4-FFF2-40B4-BE49-F238E27FC236}">
                <a16:creationId xmlns:a16="http://schemas.microsoft.com/office/drawing/2014/main" xmlns="" id="{80CA8A67-829A-4329-BAB8-5F884974E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A traditional installation tackles the challenges at a pumping station by relying on one duty pump supplying the demand.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Constant pressure is maintained by means of valves or a variable frequency drive.</a:t>
            </a:r>
          </a:p>
          <a:p>
            <a:pPr eaLnBrk="1" hangingPunct="1"/>
            <a:endParaRPr lang="da-DK" altLang="en-US"/>
          </a:p>
          <a:p>
            <a:pPr eaLnBrk="1" hangingPunct="1"/>
            <a:r>
              <a:rPr lang="en-GB" altLang="en-US"/>
              <a:t>One identical pump and drive are also installed as standby in case of breakdown.</a:t>
            </a:r>
            <a:endParaRPr lang="da-DK" altLang="en-US"/>
          </a:p>
          <a:p>
            <a:pPr eaLnBrk="1" hangingPunct="1"/>
            <a:endParaRPr lang="da-DK" altLang="en-US"/>
          </a:p>
        </p:txBody>
      </p:sp>
      <p:sp>
        <p:nvSpPr>
          <p:cNvPr id="35844" name="Pladsholder til diasnummer 3">
            <a:extLst>
              <a:ext uri="{FF2B5EF4-FFF2-40B4-BE49-F238E27FC236}">
                <a16:creationId xmlns:a16="http://schemas.microsoft.com/office/drawing/2014/main" xmlns="" id="{7F9B9870-5F9E-4A48-8E8C-4FE3318AA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113B8-25B6-4B79-BF4C-D4BFFDEC84F3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65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>
            <a:extLst>
              <a:ext uri="{FF2B5EF4-FFF2-40B4-BE49-F238E27FC236}">
                <a16:creationId xmlns:a16="http://schemas.microsoft.com/office/drawing/2014/main" xmlns="" id="{F1DE2C53-D263-462C-97AE-B612E70FF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1" name="Pladsholder til noter 2">
            <a:extLst>
              <a:ext uri="{FF2B5EF4-FFF2-40B4-BE49-F238E27FC236}">
                <a16:creationId xmlns:a16="http://schemas.microsoft.com/office/drawing/2014/main" xmlns="" id="{1450C36B-2BAF-4855-81D9-BE6F3C2F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A proportional pressure solution from Grundfos also meets these challenges, and with the following benefits:</a:t>
            </a:r>
          </a:p>
          <a:p>
            <a:pPr eaLnBrk="1" hangingPunct="1"/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Design the system to supply exactly the flow you need at the pressure you need</a:t>
            </a:r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More small pumps running at best efficiency point, instead of one big pump </a:t>
            </a:r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Reduce energy cost by 25%</a:t>
            </a:r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Reduce leakages and pressure surges in network pipes by 15%</a:t>
            </a:r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Reduce water hammer</a:t>
            </a:r>
            <a:endParaRPr lang="da-DK" altLang="en-US"/>
          </a:p>
          <a:p>
            <a:pPr eaLnBrk="1" hangingPunct="1">
              <a:buFontTx/>
              <a:buChar char="•"/>
            </a:pPr>
            <a:r>
              <a:rPr lang="en-GB" altLang="en-US"/>
              <a:t> Controls can be integrated to SCADA systems through a number of fieldbus protocols</a:t>
            </a:r>
            <a:endParaRPr lang="da-DK" altLang="en-US"/>
          </a:p>
          <a:p>
            <a:pPr eaLnBrk="1" hangingPunct="1"/>
            <a:endParaRPr lang="da-DK" altLang="en-US"/>
          </a:p>
        </p:txBody>
      </p:sp>
      <p:sp>
        <p:nvSpPr>
          <p:cNvPr id="37892" name="Pladsholder til diasnummer 3">
            <a:extLst>
              <a:ext uri="{FF2B5EF4-FFF2-40B4-BE49-F238E27FC236}">
                <a16:creationId xmlns:a16="http://schemas.microsoft.com/office/drawing/2014/main" xmlns="" id="{77D4C91E-2B98-4489-A047-EF5A9C79F91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E232-2BDC-4098-A573-D406ACBCAE41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AF897D5F-F5DB-425C-80EE-8708A0C5EF1D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itle 12"/>
          <p:cNvSpPr>
            <a:spLocks noGrp="1"/>
          </p:cNvSpPr>
          <p:nvPr>
            <p:ph type="title"/>
          </p:nvPr>
        </p:nvSpPr>
        <p:spPr>
          <a:xfrm>
            <a:off x="548639" y="1619999"/>
            <a:ext cx="11094724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9" y="2662733"/>
            <a:ext cx="11094724" cy="2776000"/>
          </a:xfrm>
        </p:spPr>
        <p:txBody>
          <a:bodyPr/>
          <a:lstStyle>
            <a:lvl1pPr marL="0" indent="0">
              <a:buNone/>
              <a:defRPr>
                <a:solidFill>
                  <a:srgbClr val="73A0CD"/>
                </a:solidFill>
              </a:defRPr>
            </a:lvl1pPr>
            <a:lvl2pPr marL="360362" indent="0">
              <a:buNone/>
              <a:defRPr>
                <a:solidFill>
                  <a:srgbClr val="73A0CD"/>
                </a:solidFill>
              </a:defRPr>
            </a:lvl2pPr>
            <a:lvl3pPr marL="720725" indent="0">
              <a:buNone/>
              <a:defRPr>
                <a:solidFill>
                  <a:srgbClr val="73A0CD"/>
                </a:solidFill>
              </a:defRPr>
            </a:lvl3pPr>
            <a:lvl4pPr marL="1073150" indent="0">
              <a:buNone/>
              <a:defRPr>
                <a:solidFill>
                  <a:srgbClr val="73A0CD"/>
                </a:solidFill>
              </a:defRPr>
            </a:lvl4pPr>
            <a:lvl5pPr marL="1433512" indent="0">
              <a:buNone/>
              <a:defRPr>
                <a:solidFill>
                  <a:srgbClr val="73A0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72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77620784-9F7E-4ED5-A396-E75A134BC48D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50825" y="363007"/>
            <a:ext cx="11941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3868"/>
            <a:ext cx="11651999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9064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A0040E9-772E-4F4A-AAA5-1F177322639D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5236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E7C9423-66AB-4EF4-B673-64F225E5769F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4721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49259F4-7ACA-416E-B20C-CE63EAC1B523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6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819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DDC9C68-1875-4C06-B1EB-EA58595E2B28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477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E24E8D6-28EB-4851-97F1-4B1C5F190F18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63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455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2AAFE42E-08E3-4D5E-8604-6252EFEB63F2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10452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548638" y="1619999"/>
            <a:ext cx="11283362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2733"/>
            <a:ext cx="11283361" cy="2776000"/>
          </a:xfrm>
        </p:spPr>
        <p:txBody>
          <a:bodyPr/>
          <a:lstStyle>
            <a:lvl1pPr marL="0" indent="0">
              <a:buNone/>
              <a:defRPr>
                <a:solidFill>
                  <a:srgbClr val="73A0CD"/>
                </a:solidFill>
              </a:defRPr>
            </a:lvl1pPr>
            <a:lvl2pPr marL="360362" indent="0">
              <a:buNone/>
              <a:defRPr>
                <a:solidFill>
                  <a:srgbClr val="73A0CD"/>
                </a:solidFill>
              </a:defRPr>
            </a:lvl2pPr>
            <a:lvl3pPr marL="720725" indent="0">
              <a:buNone/>
              <a:defRPr>
                <a:solidFill>
                  <a:srgbClr val="73A0CD"/>
                </a:solidFill>
              </a:defRPr>
            </a:lvl3pPr>
            <a:lvl4pPr marL="1073150" indent="0">
              <a:buNone/>
              <a:defRPr>
                <a:solidFill>
                  <a:srgbClr val="73A0CD"/>
                </a:solidFill>
              </a:defRPr>
            </a:lvl4pPr>
            <a:lvl5pPr marL="1433512" indent="0">
              <a:buNone/>
              <a:defRPr>
                <a:solidFill>
                  <a:srgbClr val="73A0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D5BD8919-843E-4F61-80DC-5FC1FD4BA48C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922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8" y="1619999"/>
            <a:ext cx="11283362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1149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2733"/>
            <a:ext cx="11283362" cy="2776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360362" indent="0">
              <a:buNone/>
              <a:defRPr>
                <a:solidFill>
                  <a:srgbClr val="000000"/>
                </a:solidFill>
              </a:defRPr>
            </a:lvl2pPr>
            <a:lvl3pPr marL="720725" indent="0">
              <a:buNone/>
              <a:defRPr>
                <a:solidFill>
                  <a:srgbClr val="000000"/>
                </a:solidFill>
              </a:defRPr>
            </a:lvl3pPr>
            <a:lvl4pPr marL="1073150" indent="0">
              <a:buNone/>
              <a:defRPr>
                <a:solidFill>
                  <a:srgbClr val="000000"/>
                </a:solidFill>
              </a:defRPr>
            </a:lvl4pPr>
            <a:lvl5pPr marL="1433512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82719946-140D-4206-877D-D26D4A11F51F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99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7BCF7F8-111C-4E30-BE9F-980860C20844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8638" y="1619998"/>
            <a:ext cx="11283361" cy="919797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4000"/>
            <a:ext cx="11283362" cy="52749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10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69BD974A-5202-4B7F-9C1F-01FC33E18B82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5486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B36FF4E-823A-4DB2-8040-579DC86FF8B1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538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le">
            <a:extLst>
              <a:ext uri="{FF2B5EF4-FFF2-40B4-BE49-F238E27FC236}">
                <a16:creationId xmlns:a16="http://schemas.microsoft.com/office/drawing/2014/main" xmlns="" id="{9F13E507-B1C9-4EA4-BD65-6B2E5F0091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9088"/>
            <a:ext cx="12206817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A4098C94-F873-44B0-B8DD-0841431E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9188"/>
            <a:ext cx="12192000" cy="6588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9pPr>
          </a:lstStyle>
          <a:p>
            <a:pPr algn="l" eaLnBrk="1" hangingPunct="1"/>
            <a:endParaRPr lang="da-DK" altLang="en-US" sz="240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F6D4F2D7-EEA6-47D2-8930-5AF9406D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67" y="6508751"/>
            <a:ext cx="2476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0EF54E84-E521-4512-AA33-34206278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378575"/>
            <a:ext cx="230293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54FB81F-F22D-4FD1-96A5-A37E5AC237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317500"/>
          </a:xfrm>
          <a:prstGeom prst="rect">
            <a:avLst/>
          </a:prstGeom>
          <a:solidFill>
            <a:srgbClr val="084A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879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altLang="en-US" noProof="0"/>
              <a:t>Klik for at redigere titeltypografi i masteren</a:t>
            </a:r>
          </a:p>
        </p:txBody>
      </p:sp>
      <p:sp>
        <p:nvSpPr>
          <p:cNvPr id="11879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altLang="en-US" noProof="0"/>
              <a:t>Klik for at redigere undertiteltypografien i masteren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5BA3589-A08C-46FA-AE47-B26029697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13295639-79A0-4322-A8DB-CA7186A05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1E81B88-284F-4892-B939-FD8A0AE83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E1AC92-3246-44DD-A6FE-1D2C859528F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2763283577"/>
      </p:ext>
    </p:extLst>
  </p:cSld>
  <p:clrMapOvr>
    <a:masterClrMapping/>
  </p:clrMapOvr>
  <p:transition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9E584C5-F87B-4121-95C8-F907C54E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27B2CF0-E2DD-49AE-9FB7-3812571B6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281F8EA-3756-4F3F-9D9B-27DD07C03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1874-B2F1-467D-AD2F-DE5480D415BB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298080559"/>
      </p:ext>
    </p:extLst>
  </p:cSld>
  <p:clrMapOvr>
    <a:masterClrMapping/>
  </p:clrMapOvr>
  <p:transition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4A409E5-914A-4D73-98EF-DEF90C181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AF02C38-12F5-455B-9148-BE77D71CE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F092A4F-4778-44B9-8936-26550F132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DE6C-C9A8-4338-B3C4-A8BE77F96639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643710535"/>
      </p:ext>
    </p:extLst>
  </p:cSld>
  <p:clrMapOvr>
    <a:masterClrMapping/>
  </p:clrMapOvr>
  <p:transition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70985" y="1511300"/>
            <a:ext cx="5209116" cy="3824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83300" y="1511300"/>
            <a:ext cx="5209117" cy="3824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C41872-0AEC-48C3-8713-63347B1D7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9AE03F-D5F7-4D34-BC30-B9D135B02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8F2F98A-6BB4-4CA5-B1B3-92B708697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FD43-D141-4069-86E4-B5320C82B76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427314725"/>
      </p:ext>
    </p:extLst>
  </p:cSld>
  <p:clrMapOvr>
    <a:masterClrMapping/>
  </p:clrMapOvr>
  <p:transition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A0A4FBF-6615-489C-901A-5C96B377C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08FA893-A218-4114-86A5-0C6032C9E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50DB3E4-F702-4559-9AAE-6214A3DEF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7DC5-64A6-4622-8E79-FD748F84A96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1914427079"/>
      </p:ext>
    </p:extLst>
  </p:cSld>
  <p:clrMapOvr>
    <a:masterClrMapping/>
  </p:clrMapOvr>
  <p:transition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D2FBD9F-62DC-44E3-9253-AA4D99353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0185B81-38BD-4977-8DEB-517AE11E2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B23BC903-E9B1-4CD8-90FC-C2BB4679E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51F7-8C68-4B36-8CEF-84D8BE2EF38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1016241262"/>
      </p:ext>
    </p:extLst>
  </p:cSld>
  <p:clrMapOvr>
    <a:masterClrMapping/>
  </p:clrMapOvr>
  <p:transition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C73F6927-FC05-4F6D-BA61-B976554E6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6335D617-707A-45AB-B1CB-4661429DA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E7E836D-7B15-45B4-9C28-3D07E3733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8DF0-FC61-423D-9555-648644FC185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3673492857"/>
      </p:ext>
    </p:extLst>
  </p:cSld>
  <p:clrMapOvr>
    <a:masterClrMapping/>
  </p:clrMapOvr>
  <p:transition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1B94738-7A7E-4752-A6B7-39E21A38A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DFDE3E-A82E-4960-9B18-196F0CBC2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743B7C1-40DA-43AB-B72A-0CEF55335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9999-3E2E-4964-942B-B73BB4C547B6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1584589728"/>
      </p:ext>
    </p:extLst>
  </p:cSld>
  <p:clrMapOvr>
    <a:masterClrMapping/>
  </p:clrMapOvr>
  <p:transition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A1D7AD-5770-40DB-A36B-6B0ADA4C5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F668F5-37D7-48A6-AE84-D06B021C2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4D46640-C7BB-42C0-8522-1AD392EF6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1EF6-5EB7-4A4C-8B3E-32ABC6AD58F7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1825625283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3158431C-8317-4869-B965-9615D8EB6B79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5421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C134D99-61AF-4026-8546-3848665FE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C8B8C7-D2B0-472E-8164-643DEA4A7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9A0109D-7C01-4998-A212-535374FE0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97E5-6DBA-48C0-83A3-803D16DB4EE9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891084050"/>
      </p:ext>
    </p:extLst>
  </p:cSld>
  <p:clrMapOvr>
    <a:masterClrMapping/>
  </p:clrMapOvr>
  <p:transition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665634" y="847726"/>
            <a:ext cx="2662767" cy="448786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0985" y="847726"/>
            <a:ext cx="7791449" cy="448786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4FC85B1-D3F8-4935-B75A-91AB8CE77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C1DEA34-DFEF-42EF-8EB1-A1467B36D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C8E14E9-8F63-4F53-9767-42CB9C9A1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8F03-644D-4803-BE3C-29B86A379923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59369686"/>
      </p:ext>
    </p:extLst>
  </p:cSld>
  <p:clrMapOvr>
    <a:masterClrMapping/>
  </p:clrMapOvr>
  <p:transition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1" y="847725"/>
            <a:ext cx="10604500" cy="99695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70985" y="1511300"/>
            <a:ext cx="5209116" cy="38242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083300" y="1511300"/>
            <a:ext cx="5209117" cy="183515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083300" y="3498850"/>
            <a:ext cx="5209117" cy="18367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6A0DCC-EAA5-4A5F-B155-7DECBE36E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E9F3FC-1BED-4ED2-86D9-B7906C462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8924FF-2ECB-4CCE-B25F-F8DF3FAD7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D724-FB23-4214-B934-D5802146E035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925088167"/>
      </p:ext>
    </p:extLst>
  </p:cSld>
  <p:clrMapOvr>
    <a:masterClrMapping/>
  </p:clrMapOvr>
  <p:transition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0984" y="847726"/>
            <a:ext cx="10657416" cy="4487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67964F8-BE1F-4BF3-BA9A-8BA688CE3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A7ED308-E6ED-4E69-A006-B3D07ED92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0E9DB93-E8E3-4A7E-ACB5-705E961EC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4906-D5CC-4B2E-A6B1-5624E01FFA2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xmlns="" val="1177987864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F7722DDC-6736-4606-850A-E1F7E7C99F28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18661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93BD7FC8-C5F7-454B-83A1-207FEA411BA1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06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D90914F-61F5-43E1-A82C-A3D15A7FC7B0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8070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12B833B5-487D-4E0D-A218-60A3F4BDF8F0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43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BCDC6B66-3065-4C42-A0E4-277874B6494A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3326400" cy="654998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360202"/>
            <a:ext cx="7969200" cy="566753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192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3D01A687-6861-4005-BC3A-7864564C023A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11472000" cy="815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6501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360201"/>
            <a:ext cx="11472000" cy="814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5A46CF01-A7F2-48E2-B468-A61B3DBEA2E4}" type="datetime1">
              <a:rPr lang="da-DK" smtClean="0"/>
              <a:pPr/>
              <a:t>01-01-2018</a:t>
            </a:fld>
            <a:endParaRPr lang="en-GB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519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687" r:id="rId9"/>
    <p:sldLayoutId id="2147483690" r:id="rId10"/>
    <p:sldLayoutId id="2147483710" r:id="rId11"/>
    <p:sldLayoutId id="2147483709" r:id="rId12"/>
    <p:sldLayoutId id="2147483692" r:id="rId13"/>
    <p:sldLayoutId id="2147483693" r:id="rId14"/>
    <p:sldLayoutId id="2147483694" r:id="rId15"/>
    <p:sldLayoutId id="2147483696" r:id="rId16"/>
    <p:sldLayoutId id="2147483663" r:id="rId17"/>
    <p:sldLayoutId id="2147483708" r:id="rId18"/>
    <p:sldLayoutId id="2147483664" r:id="rId19"/>
    <p:sldLayoutId id="2147483665" r:id="rId20"/>
  </p:sldLayoutIdLst>
  <p:hf sldNum="0"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master">
            <a:extLst>
              <a:ext uri="{FF2B5EF4-FFF2-40B4-BE49-F238E27FC236}">
                <a16:creationId xmlns:a16="http://schemas.microsoft.com/office/drawing/2014/main" xmlns="" id="{AD51549E-F012-46B9-8C17-9F9A95A84E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9088"/>
            <a:ext cx="12206817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DD12AF8-3E5E-4489-AB89-DCEEA9F0E8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918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D899DFF-F8AA-434B-8C46-90716E50BE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7651" y="5918200"/>
            <a:ext cx="661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BF29A345-3051-4E38-B964-900C7AA37D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2285" y="5919788"/>
            <a:ext cx="994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BEAC208-E2A8-4F91-BFE1-44C40033A20A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18E90F6A-158F-4493-B820-94B1D807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9188"/>
            <a:ext cx="12192000" cy="6588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9pPr>
          </a:lstStyle>
          <a:p>
            <a:pPr algn="l" eaLnBrk="1" hangingPunct="1"/>
            <a:endParaRPr lang="da-DK" altLang="en-US" sz="240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EF64BF8E-69EA-4AED-B5C2-1C0BB35B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67" y="6508751"/>
            <a:ext cx="2476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>
            <a:extLst>
              <a:ext uri="{FF2B5EF4-FFF2-40B4-BE49-F238E27FC236}">
                <a16:creationId xmlns:a16="http://schemas.microsoft.com/office/drawing/2014/main" xmlns="" id="{F3416A91-3A23-4219-BFEE-47AB6275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084A84"/>
              </a:clrFrom>
              <a:clrTo>
                <a:srgbClr val="084A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378575"/>
            <a:ext cx="230293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3">
            <a:extLst>
              <a:ext uri="{FF2B5EF4-FFF2-40B4-BE49-F238E27FC236}">
                <a16:creationId xmlns:a16="http://schemas.microsoft.com/office/drawing/2014/main" xmlns="" id="{0F699839-8F5E-4B9D-9198-D1900A127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01" y="847725"/>
            <a:ext cx="106045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34" name="Rectangle 4">
            <a:extLst>
              <a:ext uri="{FF2B5EF4-FFF2-40B4-BE49-F238E27FC236}">
                <a16:creationId xmlns:a16="http://schemas.microsoft.com/office/drawing/2014/main" xmlns="" id="{C00A3D7F-9F71-4A19-9EF4-4032708C9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85" y="1511300"/>
            <a:ext cx="1062143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5" name="Rectangle 15">
            <a:extLst>
              <a:ext uri="{FF2B5EF4-FFF2-40B4-BE49-F238E27FC236}">
                <a16:creationId xmlns:a16="http://schemas.microsoft.com/office/drawing/2014/main" xmlns="" id="{88188762-6D0C-48C9-AABE-44281F5BDA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317500"/>
          </a:xfrm>
          <a:prstGeom prst="rect">
            <a:avLst/>
          </a:prstGeom>
          <a:solidFill>
            <a:srgbClr val="084A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anose="020B050304030206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8726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advClick="0" advTm="3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undfos TheSan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534988" indent="-1730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898525" indent="-904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343025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1704975" indent="-1809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xmlns="" id="{3F1C9145-EFA4-4602-A5BB-96AB072FF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834" y="845265"/>
            <a:ext cx="7953375" cy="996950"/>
          </a:xfrm>
        </p:spPr>
        <p:txBody>
          <a:bodyPr/>
          <a:lstStyle/>
          <a:p>
            <a:r>
              <a:rPr lang="en-GB" altLang="en-US" dirty="0"/>
              <a:t>Traditional Water Booster System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xmlns="" id="{ACF114D8-C073-4F31-9433-9097744E7C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914" y="1589777"/>
            <a:ext cx="3638550" cy="352177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/>
              <a:t>One duty pump operating to supply the </a:t>
            </a:r>
            <a:r>
              <a:rPr lang="en-US" altLang="en-US" b="1" i="1" u="sng" dirty="0"/>
              <a:t>maximum</a:t>
            </a:r>
            <a:r>
              <a:rPr lang="en-US" altLang="en-US" b="1" dirty="0"/>
              <a:t> demand with constant pressure by means of control or pressure reducing valves and/or variable frequency drive (VFD).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/>
              <a:t>Many systems are constant speed!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Additionally one identical pump and VFD as standby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Energy is wasted, and undue pressure put on piping systems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34820" name="Picture 11" descr="ordinary">
            <a:extLst>
              <a:ext uri="{FF2B5EF4-FFF2-40B4-BE49-F238E27FC236}">
                <a16:creationId xmlns:a16="http://schemas.microsoft.com/office/drawing/2014/main" xmlns="" id="{2EA6B5E8-9081-437A-9FFA-0E515B9E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935" y="1399082"/>
            <a:ext cx="5555088" cy="39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62739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xmlns="" id="{E2C66AA8-2849-447F-BA8A-F80418803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277" y="632866"/>
            <a:ext cx="9366250" cy="996950"/>
          </a:xfrm>
        </p:spPr>
        <p:txBody>
          <a:bodyPr/>
          <a:lstStyle/>
          <a:p>
            <a:r>
              <a:rPr lang="en-GB" altLang="en-US" dirty="0"/>
              <a:t>The Grundfos Way: </a:t>
            </a:r>
            <a:br>
              <a:rPr lang="en-GB" altLang="en-US" dirty="0"/>
            </a:br>
            <a:r>
              <a:rPr lang="en-GB" altLang="en-US" u="sng" dirty="0"/>
              <a:t>D</a:t>
            </a:r>
            <a:r>
              <a:rPr lang="en-GB" altLang="en-US" dirty="0"/>
              <a:t>emand </a:t>
            </a:r>
            <a:r>
              <a:rPr lang="en-GB" altLang="en-US" u="sng" dirty="0"/>
              <a:t>D</a:t>
            </a:r>
            <a:r>
              <a:rPr lang="en-GB" altLang="en-US" dirty="0"/>
              <a:t>riven </a:t>
            </a:r>
            <a:r>
              <a:rPr lang="en-GB" altLang="en-US" u="sng" dirty="0"/>
              <a:t>D</a:t>
            </a:r>
            <a:r>
              <a:rPr lang="en-GB" altLang="en-US" dirty="0"/>
              <a:t>istribution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xmlns="" id="{95341514-EB9A-4BC9-931F-B3A302109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276" y="1732575"/>
            <a:ext cx="5331853" cy="352026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b="1" dirty="0">
                <a:sym typeface="Wingdings" panose="05000000000000000000" pitchFamily="2" charset="2"/>
              </a:rPr>
              <a:t>Design the system to supply exactly the flow you need at the pressure you need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ym typeface="Wingdings" panose="05000000000000000000" pitchFamily="2" charset="2"/>
              </a:rPr>
              <a:t>More smaller pumps running at best efficiency point, instead of 1 big pump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ym typeface="Wingdings" panose="05000000000000000000" pitchFamily="2" charset="2"/>
              </a:rPr>
              <a:t>Smaller footprint</a:t>
            </a:r>
          </a:p>
          <a:p>
            <a:pPr>
              <a:spcBef>
                <a:spcPct val="50000"/>
              </a:spcBef>
            </a:pPr>
            <a:r>
              <a:rPr lang="en-GB" altLang="en-US" b="1" dirty="0">
                <a:sym typeface="Wingdings" panose="05000000000000000000" pitchFamily="2" charset="2"/>
              </a:rPr>
              <a:t>Save Money!  Reduce energy costs by 25-40%</a:t>
            </a:r>
            <a:endParaRPr lang="en-GB" altLang="en-US" b="1" dirty="0"/>
          </a:p>
          <a:p>
            <a:pPr>
              <a:spcBef>
                <a:spcPct val="50000"/>
              </a:spcBef>
            </a:pPr>
            <a:r>
              <a:rPr lang="en-GB" altLang="en-US" b="1" dirty="0"/>
              <a:t>Save </a:t>
            </a:r>
            <a:r>
              <a:rPr lang="en-GB" altLang="en-US" b="1"/>
              <a:t>Water!  Reduce </a:t>
            </a:r>
            <a:r>
              <a:rPr lang="en-GB" altLang="en-US" b="1" dirty="0"/>
              <a:t>leakages and pressure surges in network pipes by 15-25%</a:t>
            </a:r>
          </a:p>
          <a:p>
            <a:pPr>
              <a:spcBef>
                <a:spcPct val="50000"/>
              </a:spcBef>
            </a:pPr>
            <a:r>
              <a:rPr lang="en-GB" altLang="en-US" b="1" dirty="0"/>
              <a:t>Intelligent control system with optional remote management</a:t>
            </a:r>
          </a:p>
          <a:p>
            <a:pPr>
              <a:spcBef>
                <a:spcPct val="50000"/>
              </a:spcBef>
            </a:pPr>
            <a:r>
              <a:rPr lang="en-GB" altLang="en-US" b="1" dirty="0"/>
              <a:t>Reduce water hammer</a:t>
            </a:r>
          </a:p>
          <a:p>
            <a:pPr>
              <a:spcBef>
                <a:spcPct val="50000"/>
              </a:spcBef>
            </a:pPr>
            <a:r>
              <a:rPr lang="en-GB" altLang="en-US" b="1" dirty="0"/>
              <a:t>Open communication standards to SCADA or other systems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</p:txBody>
      </p:sp>
      <p:pic>
        <p:nvPicPr>
          <p:cNvPr id="36868" name="Picture 11" descr="grundfos">
            <a:extLst>
              <a:ext uri="{FF2B5EF4-FFF2-40B4-BE49-F238E27FC236}">
                <a16:creationId xmlns:a16="http://schemas.microsoft.com/office/drawing/2014/main" xmlns="" id="{C99040C0-F60F-4CA3-844D-1E2400F41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70557" y="699541"/>
            <a:ext cx="2978046" cy="25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5F6D77-4196-4463-9FE9-3D591D208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10532" y="3492709"/>
            <a:ext cx="2938072" cy="26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3968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rundfos">
  <a:themeElements>
    <a:clrScheme name="Grundfos colors 01-17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163753"/>
      </a:accent1>
      <a:accent2>
        <a:srgbClr val="1977BB"/>
      </a:accent2>
      <a:accent3>
        <a:srgbClr val="4DBBEB"/>
      </a:accent3>
      <a:accent4>
        <a:srgbClr val="B3E2F7"/>
      </a:accent4>
      <a:accent5>
        <a:srgbClr val="BBBDBF"/>
      </a:accent5>
      <a:accent6>
        <a:srgbClr val="6D7275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nk" id="{E81F2149-FB9E-40D6-80BE-F7B0EA0CF43A}" vid="{13E72E99-8BEE-4A6B-9BF8-006DC3316CF6}"/>
    </a:ext>
  </a:extLst>
</a:theme>
</file>

<file path=ppt/theme/theme2.xml><?xml version="1.0" encoding="utf-8"?>
<a:theme xmlns:a="http://schemas.openxmlformats.org/drawingml/2006/main" name="Grundfos Blue UK">
  <a:themeElements>
    <a:clrScheme name="">
      <a:dk1>
        <a:srgbClr val="000000"/>
      </a:dk1>
      <a:lt1>
        <a:srgbClr val="FFFFFF"/>
      </a:lt1>
      <a:dk2>
        <a:srgbClr val="064B86"/>
      </a:dk2>
      <a:lt2>
        <a:srgbClr val="C0C0C0"/>
      </a:lt2>
      <a:accent1>
        <a:srgbClr val="83A5C2"/>
      </a:accent1>
      <a:accent2>
        <a:srgbClr val="CDDBE6"/>
      </a:accent2>
      <a:accent3>
        <a:srgbClr val="FFFFFF"/>
      </a:accent3>
      <a:accent4>
        <a:srgbClr val="000000"/>
      </a:accent4>
      <a:accent5>
        <a:srgbClr val="C1CFDD"/>
      </a:accent5>
      <a:accent6>
        <a:srgbClr val="BAC6D0"/>
      </a:accent6>
      <a:hlink>
        <a:srgbClr val="E1861B"/>
      </a:hlink>
      <a:folHlink>
        <a:srgbClr val="A00C26"/>
      </a:folHlink>
    </a:clrScheme>
    <a:fontScheme name="Grundfos Blue UK">
      <a:majorFont>
        <a:latin typeface="Grundfos TheSans"/>
        <a:ea typeface=""/>
        <a:cs typeface=""/>
      </a:majorFont>
      <a:minorFont>
        <a:latin typeface="Grundfos The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undfos Blue U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undfos Blue U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undfos Blue UK 8">
        <a:dk1>
          <a:srgbClr val="064B86"/>
        </a:dk1>
        <a:lt1>
          <a:srgbClr val="FFFFFF"/>
        </a:lt1>
        <a:dk2>
          <a:srgbClr val="064B86"/>
        </a:dk2>
        <a:lt2>
          <a:srgbClr val="808080"/>
        </a:lt2>
        <a:accent1>
          <a:srgbClr val="A00C26"/>
        </a:accent1>
        <a:accent2>
          <a:srgbClr val="E1861B"/>
        </a:accent2>
        <a:accent3>
          <a:srgbClr val="FFFFFF"/>
        </a:accent3>
        <a:accent4>
          <a:srgbClr val="043F72"/>
        </a:accent4>
        <a:accent5>
          <a:srgbClr val="CDAAAC"/>
        </a:accent5>
        <a:accent6>
          <a:srgbClr val="CC7917"/>
        </a:accent6>
        <a:hlink>
          <a:srgbClr val="064B8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268</Words>
  <Application>Microsoft Office PowerPoint</Application>
  <PresentationFormat>Custom</PresentationFormat>
  <Paragraphs>29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Grundfos</vt:lpstr>
      <vt:lpstr>Grundfos Blue UK</vt:lpstr>
      <vt:lpstr>Traditional Water Booster System</vt:lpstr>
      <vt:lpstr>The Grundfos Way:  Demand Driven Distribution </vt:lpstr>
    </vt:vector>
  </TitlesOfParts>
  <Company>Grundfos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Grundfos Demand Driven Distribution</dc:title>
  <dc:creator>Robert Montenegro</dc:creator>
  <cp:keywords>2017 1.00</cp:keywords>
  <cp:lastModifiedBy>sa</cp:lastModifiedBy>
  <cp:revision>3</cp:revision>
  <dcterms:created xsi:type="dcterms:W3CDTF">2017-11-29T23:43:21Z</dcterms:created>
  <dcterms:modified xsi:type="dcterms:W3CDTF">2018-01-02T05:00:53Z</dcterms:modified>
</cp:coreProperties>
</file>